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6" r:id="rId2"/>
    <p:sldId id="265" r:id="rId3"/>
    <p:sldId id="258" r:id="rId4"/>
    <p:sldId id="299" r:id="rId5"/>
    <p:sldId id="300" r:id="rId6"/>
    <p:sldId id="301" r:id="rId7"/>
    <p:sldId id="279" r:id="rId8"/>
    <p:sldId id="281" r:id="rId9"/>
    <p:sldId id="298" r:id="rId10"/>
    <p:sldId id="290" r:id="rId11"/>
    <p:sldId id="304" r:id="rId12"/>
    <p:sldId id="303" r:id="rId13"/>
    <p:sldId id="282" r:id="rId14"/>
    <p:sldId id="305" r:id="rId15"/>
    <p:sldId id="306" r:id="rId16"/>
    <p:sldId id="283" r:id="rId17"/>
    <p:sldId id="284" r:id="rId18"/>
    <p:sldId id="285" r:id="rId19"/>
    <p:sldId id="286" r:id="rId20"/>
    <p:sldId id="291" r:id="rId21"/>
    <p:sldId id="287" r:id="rId22"/>
    <p:sldId id="288" r:id="rId23"/>
    <p:sldId id="289" r:id="rId24"/>
    <p:sldId id="293" r:id="rId25"/>
    <p:sldId id="294" r:id="rId26"/>
    <p:sldId id="297" r:id="rId27"/>
    <p:sldId id="307" r:id="rId28"/>
    <p:sldId id="308" r:id="rId29"/>
    <p:sldId id="310" r:id="rId30"/>
    <p:sldId id="309" r:id="rId31"/>
    <p:sldId id="311" r:id="rId32"/>
    <p:sldId id="314" r:id="rId33"/>
    <p:sldId id="312" r:id="rId34"/>
    <p:sldId id="313" r:id="rId35"/>
    <p:sldId id="302" r:id="rId36"/>
    <p:sldId id="316" r:id="rId37"/>
    <p:sldId id="292" r:id="rId38"/>
    <p:sldId id="296" r:id="rId39"/>
    <p:sldId id="317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101"/>
    <a:srgbClr val="F7C226"/>
    <a:srgbClr val="C8EDF1"/>
    <a:srgbClr val="4472C4"/>
    <a:srgbClr val="002060"/>
    <a:srgbClr val="D6DCE5"/>
    <a:srgbClr val="49C9D8"/>
    <a:srgbClr val="138EB4"/>
    <a:srgbClr val="27A4C1"/>
    <a:srgbClr val="53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95" autoAdjust="0"/>
  </p:normalViewPr>
  <p:slideViewPr>
    <p:cSldViewPr snapToGrid="0">
      <p:cViewPr varScale="1">
        <p:scale>
          <a:sx n="108" d="100"/>
          <a:sy n="108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percentual</c:v>
                </c:pt>
              </c:strCache>
            </c:strRef>
          </c:tx>
          <c:spPr>
            <a:ln w="12700">
              <a:solidFill>
                <a:srgbClr val="D6DCE5"/>
              </a:solidFill>
            </a:ln>
          </c:spPr>
          <c:explosion val="5"/>
          <c:dPt>
            <c:idx val="0"/>
            <c:bubble3D val="0"/>
            <c:spPr>
              <a:solidFill>
                <a:srgbClr val="138EB4">
                  <a:alpha val="26000"/>
                </a:srgbClr>
              </a:solidFill>
              <a:ln w="12700">
                <a:solidFill>
                  <a:srgbClr val="D6DC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88-4F82-B872-D59C8666F31B}"/>
              </c:ext>
            </c:extLst>
          </c:dPt>
          <c:dPt>
            <c:idx val="1"/>
            <c:bubble3D val="0"/>
            <c:spPr>
              <a:solidFill>
                <a:srgbClr val="49C9D8"/>
              </a:solidFill>
              <a:ln w="12700">
                <a:solidFill>
                  <a:srgbClr val="D6DC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88-4F82-B872-D59C8666F31B}"/>
              </c:ext>
            </c:extLst>
          </c:dPt>
          <c:cat>
            <c:strRef>
              <c:f>Planilha1!$A$2:$A$3</c:f>
              <c:strCache>
                <c:ptCount val="2"/>
                <c:pt idx="0">
                  <c:v>Pib</c:v>
                </c:pt>
                <c:pt idx="1">
                  <c:v>Rest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89.9</c:v>
                </c:pt>
                <c:pt idx="1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88-4F82-B872-D59C8666F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image" Target="../media/image40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image" Target="../media/image40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BB443-F0BE-43DC-836C-1C7BC734525F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DFA6CF-1845-4D3A-8B68-CB3D4DD86F82}">
      <dgm:prSet phldrT="[Texto]" custT="1"/>
      <dgm:spPr/>
      <dgm:t>
        <a:bodyPr/>
        <a:lstStyle/>
        <a:p>
          <a:r>
            <a:rPr lang="pt-BR" sz="1000" b="1" u="non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Allan</a:t>
          </a:r>
        </a:p>
        <a:p>
          <a:r>
            <a:rPr lang="pt-BR" sz="700" b="1" u="non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CEO</a:t>
          </a:r>
        </a:p>
      </dgm:t>
    </dgm:pt>
    <dgm:pt modelId="{4056F4EE-E941-4E1D-BAFD-FD8D972DDA28}" type="parTrans" cxnId="{9081AE25-9802-478D-9884-B613072CBFA1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608C1CF-2C70-4E74-949E-6F707FD773D9}" type="sibTrans" cxnId="{9081AE25-9802-478D-9884-B613072CBFA1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C96BBC-BA5B-4255-A75D-222F291D8ABB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Samuel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Cientista de Dados</a:t>
          </a:r>
        </a:p>
      </dgm:t>
    </dgm:pt>
    <dgm:pt modelId="{97151A69-8AC4-4E59-A190-BBF5924C9707}" type="parTrans" cxnId="{D1D60773-05C1-4C72-B639-FEA0B7E8B81A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E85E64C-8AF0-4F74-8521-21D354B59B2E}" type="sibTrans" cxnId="{D1D60773-05C1-4C72-B639-FEA0B7E8B81A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EE888A4-A240-4FC6-A40F-4B5C3420187F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Bruno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Especialista em Marketing</a:t>
          </a:r>
        </a:p>
      </dgm:t>
    </dgm:pt>
    <dgm:pt modelId="{85513BCE-0136-4707-AF97-7073260FFC5A}" type="parTrans" cxnId="{87EF378D-9551-44A4-A163-D60D1F56A079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E53C8A5-AF73-40A8-9AF8-1FACB79BB4BE}" type="sibTrans" cxnId="{87EF378D-9551-44A4-A163-D60D1F56A079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365632C-46E0-4E2A-B06E-B83C250F470A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Henrique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Engenheiro de Dados</a:t>
          </a:r>
        </a:p>
      </dgm:t>
    </dgm:pt>
    <dgm:pt modelId="{702AA3FA-143C-4829-807B-3E2165D82E41}" type="sibTrans" cxnId="{EDD81E6A-3846-498B-8418-62C793CE0226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E57D657-D8FF-4197-9C8A-5E9C24C0DDD5}" type="parTrans" cxnId="{EDD81E6A-3846-498B-8418-62C793CE0226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8ACF015-247A-46BA-B06B-B44C11221AE5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Douglas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Especialista em Vendas e Prospecção</a:t>
          </a:r>
        </a:p>
      </dgm:t>
    </dgm:pt>
    <dgm:pt modelId="{254841CA-3F45-4ECA-BC13-610CB2F826F6}" type="parTrans" cxnId="{EC20C3A6-2F07-4763-9522-DB0D07BDB997}">
      <dgm:prSet/>
      <dgm:spPr/>
      <dgm:t>
        <a:bodyPr/>
        <a:lstStyle/>
        <a:p>
          <a:endParaRPr lang="pt-BR"/>
        </a:p>
      </dgm:t>
    </dgm:pt>
    <dgm:pt modelId="{98CDE01E-0E49-460B-A5BB-B05FCF474914}" type="sibTrans" cxnId="{EC20C3A6-2F07-4763-9522-DB0D07BDB997}">
      <dgm:prSet/>
      <dgm:spPr/>
      <dgm:t>
        <a:bodyPr/>
        <a:lstStyle/>
        <a:p>
          <a:endParaRPr lang="pt-BR"/>
        </a:p>
      </dgm:t>
    </dgm:pt>
    <dgm:pt modelId="{4223B999-8A23-4E10-812F-965087AF48EA}" type="pres">
      <dgm:prSet presAssocID="{CE8BB443-F0BE-43DC-836C-1C7BC734525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8B885A-B4AB-4B46-A5A5-BEFD1BA3E65F}" type="pres">
      <dgm:prSet presAssocID="{0BDFA6CF-1845-4D3A-8B68-CB3D4DD86F82}" presName="hierRoot1" presStyleCnt="0"/>
      <dgm:spPr/>
    </dgm:pt>
    <dgm:pt modelId="{CC762ED6-5B61-4C60-A576-7FBDA3ECF48A}" type="pres">
      <dgm:prSet presAssocID="{0BDFA6CF-1845-4D3A-8B68-CB3D4DD86F82}" presName="composite" presStyleCnt="0"/>
      <dgm:spPr/>
    </dgm:pt>
    <dgm:pt modelId="{A4A882EA-FF5E-4A5C-8421-3E5B85E78209}" type="pres">
      <dgm:prSet presAssocID="{0BDFA6CF-1845-4D3A-8B68-CB3D4DD86F82}" presName="image" presStyleLbl="node0" presStyleIdx="0" presStyleCnt="1" custScaleX="159933" custScaleY="1472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6C236BA-47DB-4A4C-BAEE-CC94295378F3}" type="pres">
      <dgm:prSet presAssocID="{0BDFA6CF-1845-4D3A-8B68-CB3D4DD86F82}" presName="text" presStyleLbl="revTx" presStyleIdx="0" presStyleCnt="5" custLinFactNeighborX="19389" custLinFactNeighborY="10080">
        <dgm:presLayoutVars>
          <dgm:chPref val="3"/>
        </dgm:presLayoutVars>
      </dgm:prSet>
      <dgm:spPr/>
    </dgm:pt>
    <dgm:pt modelId="{DE2B4EF5-19D4-4504-A340-DADD444F275F}" type="pres">
      <dgm:prSet presAssocID="{0BDFA6CF-1845-4D3A-8B68-CB3D4DD86F82}" presName="hierChild2" presStyleCnt="0"/>
      <dgm:spPr/>
    </dgm:pt>
    <dgm:pt modelId="{2FDAE205-C724-4E58-A594-77408E464546}" type="pres">
      <dgm:prSet presAssocID="{DE57D657-D8FF-4197-9C8A-5E9C24C0DDD5}" presName="Name10" presStyleLbl="parChTrans1D2" presStyleIdx="0" presStyleCnt="4"/>
      <dgm:spPr/>
    </dgm:pt>
    <dgm:pt modelId="{45F84F5F-3048-4CF5-A7C7-0622EC377D4B}" type="pres">
      <dgm:prSet presAssocID="{9365632C-46E0-4E2A-B06E-B83C250F470A}" presName="hierRoot2" presStyleCnt="0"/>
      <dgm:spPr/>
    </dgm:pt>
    <dgm:pt modelId="{DFF6ED41-9DB4-41F8-B85F-2CB7F7363D5A}" type="pres">
      <dgm:prSet presAssocID="{9365632C-46E0-4E2A-B06E-B83C250F470A}" presName="composite2" presStyleCnt="0"/>
      <dgm:spPr/>
    </dgm:pt>
    <dgm:pt modelId="{9C31D818-38CA-4F31-872B-514D0F946B3C}" type="pres">
      <dgm:prSet presAssocID="{9365632C-46E0-4E2A-B06E-B83C250F470A}" presName="image2" presStyleLbl="node2" presStyleIdx="0" presStyleCnt="4" custScaleX="164164" custScaleY="17091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DA573F1-D525-4439-8C4D-D9CEA0C30E85}" type="pres">
      <dgm:prSet presAssocID="{9365632C-46E0-4E2A-B06E-B83C250F470A}" presName="text2" presStyleLbl="revTx" presStyleIdx="1" presStyleCnt="5" custScaleX="71655" custScaleY="51277" custLinFactNeighborX="3360" custLinFactNeighborY="33009">
        <dgm:presLayoutVars>
          <dgm:chPref val="3"/>
        </dgm:presLayoutVars>
      </dgm:prSet>
      <dgm:spPr/>
    </dgm:pt>
    <dgm:pt modelId="{F24DFF40-5795-4D18-A23E-AFD2B45B9666}" type="pres">
      <dgm:prSet presAssocID="{9365632C-46E0-4E2A-B06E-B83C250F470A}" presName="hierChild3" presStyleCnt="0"/>
      <dgm:spPr/>
    </dgm:pt>
    <dgm:pt modelId="{4FC2B7DA-9B5C-4F6C-B9A9-0264948C0F1B}" type="pres">
      <dgm:prSet presAssocID="{97151A69-8AC4-4E59-A190-BBF5924C9707}" presName="Name10" presStyleLbl="parChTrans1D2" presStyleIdx="1" presStyleCnt="4"/>
      <dgm:spPr/>
    </dgm:pt>
    <dgm:pt modelId="{BCFCA790-8F74-4A41-B416-43DE854589F7}" type="pres">
      <dgm:prSet presAssocID="{2DC96BBC-BA5B-4255-A75D-222F291D8ABB}" presName="hierRoot2" presStyleCnt="0"/>
      <dgm:spPr/>
    </dgm:pt>
    <dgm:pt modelId="{40E48857-8E20-4ADB-B1A5-CB475ACDB7E9}" type="pres">
      <dgm:prSet presAssocID="{2DC96BBC-BA5B-4255-A75D-222F291D8ABB}" presName="composite2" presStyleCnt="0"/>
      <dgm:spPr/>
    </dgm:pt>
    <dgm:pt modelId="{8145B53E-A820-47C9-9684-D75FAE547C8B}" type="pres">
      <dgm:prSet presAssocID="{2DC96BBC-BA5B-4255-A75D-222F291D8ABB}" presName="image2" presStyleLbl="node2" presStyleIdx="1" presStyleCnt="4" custScaleX="164164" custScaleY="1709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D3AD48EB-D334-4A0B-9EEC-A5B369473332}" type="pres">
      <dgm:prSet presAssocID="{2DC96BBC-BA5B-4255-A75D-222F291D8ABB}" presName="text2" presStyleLbl="revTx" presStyleIdx="2" presStyleCnt="5" custScaleX="80778" custScaleY="48673" custLinFactNeighborX="10350" custLinFactNeighborY="34311">
        <dgm:presLayoutVars>
          <dgm:chPref val="3"/>
        </dgm:presLayoutVars>
      </dgm:prSet>
      <dgm:spPr/>
    </dgm:pt>
    <dgm:pt modelId="{AA08CC8F-F9D6-4F7E-B961-C81592FC458B}" type="pres">
      <dgm:prSet presAssocID="{2DC96BBC-BA5B-4255-A75D-222F291D8ABB}" presName="hierChild3" presStyleCnt="0"/>
      <dgm:spPr/>
    </dgm:pt>
    <dgm:pt modelId="{A9533BBE-D8AB-4791-A098-50F5AE35DD98}" type="pres">
      <dgm:prSet presAssocID="{85513BCE-0136-4707-AF97-7073260FFC5A}" presName="Name10" presStyleLbl="parChTrans1D2" presStyleIdx="2" presStyleCnt="4"/>
      <dgm:spPr/>
    </dgm:pt>
    <dgm:pt modelId="{68CF7398-602D-447C-8B37-3CAF253E350F}" type="pres">
      <dgm:prSet presAssocID="{CEE888A4-A240-4FC6-A40F-4B5C3420187F}" presName="hierRoot2" presStyleCnt="0"/>
      <dgm:spPr/>
    </dgm:pt>
    <dgm:pt modelId="{F3622770-31AE-4672-A4A7-2138BAC891C8}" type="pres">
      <dgm:prSet presAssocID="{CEE888A4-A240-4FC6-A40F-4B5C3420187F}" presName="composite2" presStyleCnt="0"/>
      <dgm:spPr/>
    </dgm:pt>
    <dgm:pt modelId="{FE90BA29-306C-4AB5-9943-DA8459E09443}" type="pres">
      <dgm:prSet presAssocID="{CEE888A4-A240-4FC6-A40F-4B5C3420187F}" presName="image2" presStyleLbl="node2" presStyleIdx="2" presStyleCnt="4" custScaleX="164164" custScaleY="17091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23B88E34-D5AC-41A4-B7CA-96402FEC298E}" type="pres">
      <dgm:prSet presAssocID="{CEE888A4-A240-4FC6-A40F-4B5C3420187F}" presName="text2" presStyleLbl="revTx" presStyleIdx="3" presStyleCnt="5" custScaleX="73625" custScaleY="54839" custLinFactNeighborX="5712" custLinFactNeighborY="31228">
        <dgm:presLayoutVars>
          <dgm:chPref val="3"/>
        </dgm:presLayoutVars>
      </dgm:prSet>
      <dgm:spPr/>
    </dgm:pt>
    <dgm:pt modelId="{8654E369-8807-4AEA-B3AC-9BE652B659E5}" type="pres">
      <dgm:prSet presAssocID="{CEE888A4-A240-4FC6-A40F-4B5C3420187F}" presName="hierChild3" presStyleCnt="0"/>
      <dgm:spPr/>
    </dgm:pt>
    <dgm:pt modelId="{375D931B-6165-4635-ADE0-FAD2E8B7983E}" type="pres">
      <dgm:prSet presAssocID="{254841CA-3F45-4ECA-BC13-610CB2F826F6}" presName="Name10" presStyleLbl="parChTrans1D2" presStyleIdx="3" presStyleCnt="4"/>
      <dgm:spPr/>
    </dgm:pt>
    <dgm:pt modelId="{42FD9EFF-C238-4731-A24D-FC840CF56788}" type="pres">
      <dgm:prSet presAssocID="{08ACF015-247A-46BA-B06B-B44C11221AE5}" presName="hierRoot2" presStyleCnt="0"/>
      <dgm:spPr/>
    </dgm:pt>
    <dgm:pt modelId="{D34DFF7E-0F41-40A3-8B92-B1A132DFBCFA}" type="pres">
      <dgm:prSet presAssocID="{08ACF015-247A-46BA-B06B-B44C11221AE5}" presName="composite2" presStyleCnt="0"/>
      <dgm:spPr/>
    </dgm:pt>
    <dgm:pt modelId="{641734B0-AA4E-4B81-84C7-472C94960F0E}" type="pres">
      <dgm:prSet presAssocID="{08ACF015-247A-46BA-B06B-B44C11221AE5}" presName="image2" presStyleLbl="node2" presStyleIdx="3" presStyleCnt="4" custScaleX="164164" custScaleY="17091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FA71B7B7-B2C1-4AB6-B227-B60891A3FB90}" type="pres">
      <dgm:prSet presAssocID="{08ACF015-247A-46BA-B06B-B44C11221AE5}" presName="text2" presStyleLbl="revTx" presStyleIdx="4" presStyleCnt="5" custScaleX="65353" custScaleY="67144" custLinFactNeighborX="307" custLinFactNeighborY="34198">
        <dgm:presLayoutVars>
          <dgm:chPref val="3"/>
        </dgm:presLayoutVars>
      </dgm:prSet>
      <dgm:spPr/>
    </dgm:pt>
    <dgm:pt modelId="{37DB08B8-3446-4A54-AD4D-47A127460764}" type="pres">
      <dgm:prSet presAssocID="{08ACF015-247A-46BA-B06B-B44C11221AE5}" presName="hierChild3" presStyleCnt="0"/>
      <dgm:spPr/>
    </dgm:pt>
  </dgm:ptLst>
  <dgm:cxnLst>
    <dgm:cxn modelId="{A1A8EF09-B36E-451B-BB66-3CC0A446E389}" type="presOf" srcId="{DE57D657-D8FF-4197-9C8A-5E9C24C0DDD5}" destId="{2FDAE205-C724-4E58-A594-77408E464546}" srcOrd="0" destOrd="0" presId="urn:microsoft.com/office/officeart/2009/layout/CirclePictureHierarchy"/>
    <dgm:cxn modelId="{D1C97123-F666-4FBE-80FE-26C8EB599E81}" type="presOf" srcId="{9365632C-46E0-4E2A-B06E-B83C250F470A}" destId="{4DA573F1-D525-4439-8C4D-D9CEA0C30E85}" srcOrd="0" destOrd="0" presId="urn:microsoft.com/office/officeart/2009/layout/CirclePictureHierarchy"/>
    <dgm:cxn modelId="{9081AE25-9802-478D-9884-B613072CBFA1}" srcId="{CE8BB443-F0BE-43DC-836C-1C7BC734525F}" destId="{0BDFA6CF-1845-4D3A-8B68-CB3D4DD86F82}" srcOrd="0" destOrd="0" parTransId="{4056F4EE-E941-4E1D-BAFD-FD8D972DDA28}" sibTransId="{B608C1CF-2C70-4E74-949E-6F707FD773D9}"/>
    <dgm:cxn modelId="{00ECDD2E-3129-4EEA-AB9F-88DD6687C8F5}" type="presOf" srcId="{0BDFA6CF-1845-4D3A-8B68-CB3D4DD86F82}" destId="{E6C236BA-47DB-4A4C-BAEE-CC94295378F3}" srcOrd="0" destOrd="0" presId="urn:microsoft.com/office/officeart/2009/layout/CirclePictureHierarchy"/>
    <dgm:cxn modelId="{E994343D-4CDA-415F-BDE3-C7DE946C532E}" type="presOf" srcId="{CE8BB443-F0BE-43DC-836C-1C7BC734525F}" destId="{4223B999-8A23-4E10-812F-965087AF48EA}" srcOrd="0" destOrd="0" presId="urn:microsoft.com/office/officeart/2009/layout/CirclePictureHierarchy"/>
    <dgm:cxn modelId="{897F9A64-0492-483A-8815-80E931843154}" type="presOf" srcId="{85513BCE-0136-4707-AF97-7073260FFC5A}" destId="{A9533BBE-D8AB-4791-A098-50F5AE35DD98}" srcOrd="0" destOrd="0" presId="urn:microsoft.com/office/officeart/2009/layout/CirclePictureHierarchy"/>
    <dgm:cxn modelId="{57DAEE64-28A7-43F8-A081-4EFEA7032A20}" type="presOf" srcId="{CEE888A4-A240-4FC6-A40F-4B5C3420187F}" destId="{23B88E34-D5AC-41A4-B7CA-96402FEC298E}" srcOrd="0" destOrd="0" presId="urn:microsoft.com/office/officeart/2009/layout/CirclePictureHierarchy"/>
    <dgm:cxn modelId="{04A83F48-1FCD-4493-9F6C-9159886D793B}" type="presOf" srcId="{254841CA-3F45-4ECA-BC13-610CB2F826F6}" destId="{375D931B-6165-4635-ADE0-FAD2E8B7983E}" srcOrd="0" destOrd="0" presId="urn:microsoft.com/office/officeart/2009/layout/CirclePictureHierarchy"/>
    <dgm:cxn modelId="{EDD81E6A-3846-498B-8418-62C793CE0226}" srcId="{0BDFA6CF-1845-4D3A-8B68-CB3D4DD86F82}" destId="{9365632C-46E0-4E2A-B06E-B83C250F470A}" srcOrd="0" destOrd="0" parTransId="{DE57D657-D8FF-4197-9C8A-5E9C24C0DDD5}" sibTransId="{702AA3FA-143C-4829-807B-3E2165D82E41}"/>
    <dgm:cxn modelId="{D1D60773-05C1-4C72-B639-FEA0B7E8B81A}" srcId="{0BDFA6CF-1845-4D3A-8B68-CB3D4DD86F82}" destId="{2DC96BBC-BA5B-4255-A75D-222F291D8ABB}" srcOrd="1" destOrd="0" parTransId="{97151A69-8AC4-4E59-A190-BBF5924C9707}" sibTransId="{9E85E64C-8AF0-4F74-8521-21D354B59B2E}"/>
    <dgm:cxn modelId="{B9D94A7A-56CD-45C0-B100-0846BEE5A72D}" type="presOf" srcId="{97151A69-8AC4-4E59-A190-BBF5924C9707}" destId="{4FC2B7DA-9B5C-4F6C-B9A9-0264948C0F1B}" srcOrd="0" destOrd="0" presId="urn:microsoft.com/office/officeart/2009/layout/CirclePictureHierarchy"/>
    <dgm:cxn modelId="{87EF378D-9551-44A4-A163-D60D1F56A079}" srcId="{0BDFA6CF-1845-4D3A-8B68-CB3D4DD86F82}" destId="{CEE888A4-A240-4FC6-A40F-4B5C3420187F}" srcOrd="2" destOrd="0" parTransId="{85513BCE-0136-4707-AF97-7073260FFC5A}" sibTransId="{8E53C8A5-AF73-40A8-9AF8-1FACB79BB4BE}"/>
    <dgm:cxn modelId="{EC20C3A6-2F07-4763-9522-DB0D07BDB997}" srcId="{0BDFA6CF-1845-4D3A-8B68-CB3D4DD86F82}" destId="{08ACF015-247A-46BA-B06B-B44C11221AE5}" srcOrd="3" destOrd="0" parTransId="{254841CA-3F45-4ECA-BC13-610CB2F826F6}" sibTransId="{98CDE01E-0E49-460B-A5BB-B05FCF474914}"/>
    <dgm:cxn modelId="{971D48CE-E10A-4FA9-8D0D-8FAA76E920DB}" type="presOf" srcId="{2DC96BBC-BA5B-4255-A75D-222F291D8ABB}" destId="{D3AD48EB-D334-4A0B-9EEC-A5B369473332}" srcOrd="0" destOrd="0" presId="urn:microsoft.com/office/officeart/2009/layout/CirclePictureHierarchy"/>
    <dgm:cxn modelId="{BA8E94DF-8AB4-49B7-8CDA-10A30087884B}" type="presOf" srcId="{08ACF015-247A-46BA-B06B-B44C11221AE5}" destId="{FA71B7B7-B2C1-4AB6-B227-B60891A3FB90}" srcOrd="0" destOrd="0" presId="urn:microsoft.com/office/officeart/2009/layout/CirclePictureHierarchy"/>
    <dgm:cxn modelId="{B911F762-A0E1-47F8-B9FA-E686970A56C2}" type="presParOf" srcId="{4223B999-8A23-4E10-812F-965087AF48EA}" destId="{E08B885A-B4AB-4B46-A5A5-BEFD1BA3E65F}" srcOrd="0" destOrd="0" presId="urn:microsoft.com/office/officeart/2009/layout/CirclePictureHierarchy"/>
    <dgm:cxn modelId="{F76F59A4-D14F-4757-AEC1-3B58224E8371}" type="presParOf" srcId="{E08B885A-B4AB-4B46-A5A5-BEFD1BA3E65F}" destId="{CC762ED6-5B61-4C60-A576-7FBDA3ECF48A}" srcOrd="0" destOrd="0" presId="urn:microsoft.com/office/officeart/2009/layout/CirclePictureHierarchy"/>
    <dgm:cxn modelId="{789203E3-6D25-43A9-B9A6-130756BD2EF9}" type="presParOf" srcId="{CC762ED6-5B61-4C60-A576-7FBDA3ECF48A}" destId="{A4A882EA-FF5E-4A5C-8421-3E5B85E78209}" srcOrd="0" destOrd="0" presId="urn:microsoft.com/office/officeart/2009/layout/CirclePictureHierarchy"/>
    <dgm:cxn modelId="{D0246577-A8D7-4BC4-A5DD-5A4F0E86B54E}" type="presParOf" srcId="{CC762ED6-5B61-4C60-A576-7FBDA3ECF48A}" destId="{E6C236BA-47DB-4A4C-BAEE-CC94295378F3}" srcOrd="1" destOrd="0" presId="urn:microsoft.com/office/officeart/2009/layout/CirclePictureHierarchy"/>
    <dgm:cxn modelId="{2C3D3B62-BB06-46AC-AFC7-1F1E1FBB7B7F}" type="presParOf" srcId="{E08B885A-B4AB-4B46-A5A5-BEFD1BA3E65F}" destId="{DE2B4EF5-19D4-4504-A340-DADD444F275F}" srcOrd="1" destOrd="0" presId="urn:microsoft.com/office/officeart/2009/layout/CirclePictureHierarchy"/>
    <dgm:cxn modelId="{F240BA84-4E77-43AF-95F9-296B4F74AEC5}" type="presParOf" srcId="{DE2B4EF5-19D4-4504-A340-DADD444F275F}" destId="{2FDAE205-C724-4E58-A594-77408E464546}" srcOrd="0" destOrd="0" presId="urn:microsoft.com/office/officeart/2009/layout/CirclePictureHierarchy"/>
    <dgm:cxn modelId="{39CEBF73-F1BA-4E75-8C59-8487ADBA966D}" type="presParOf" srcId="{DE2B4EF5-19D4-4504-A340-DADD444F275F}" destId="{45F84F5F-3048-4CF5-A7C7-0622EC377D4B}" srcOrd="1" destOrd="0" presId="urn:microsoft.com/office/officeart/2009/layout/CirclePictureHierarchy"/>
    <dgm:cxn modelId="{5C207C9B-FC91-403D-9C1F-D260436FC7BC}" type="presParOf" srcId="{45F84F5F-3048-4CF5-A7C7-0622EC377D4B}" destId="{DFF6ED41-9DB4-41F8-B85F-2CB7F7363D5A}" srcOrd="0" destOrd="0" presId="urn:microsoft.com/office/officeart/2009/layout/CirclePictureHierarchy"/>
    <dgm:cxn modelId="{DF678BFE-649D-4850-AEAA-228148ED7E1B}" type="presParOf" srcId="{DFF6ED41-9DB4-41F8-B85F-2CB7F7363D5A}" destId="{9C31D818-38CA-4F31-872B-514D0F946B3C}" srcOrd="0" destOrd="0" presId="urn:microsoft.com/office/officeart/2009/layout/CirclePictureHierarchy"/>
    <dgm:cxn modelId="{FEBC1A26-C227-4A98-938B-2079D524EC68}" type="presParOf" srcId="{DFF6ED41-9DB4-41F8-B85F-2CB7F7363D5A}" destId="{4DA573F1-D525-4439-8C4D-D9CEA0C30E85}" srcOrd="1" destOrd="0" presId="urn:microsoft.com/office/officeart/2009/layout/CirclePictureHierarchy"/>
    <dgm:cxn modelId="{17C5B4F4-6207-468A-800C-B2DE87ADA9CC}" type="presParOf" srcId="{45F84F5F-3048-4CF5-A7C7-0622EC377D4B}" destId="{F24DFF40-5795-4D18-A23E-AFD2B45B9666}" srcOrd="1" destOrd="0" presId="urn:microsoft.com/office/officeart/2009/layout/CirclePictureHierarchy"/>
    <dgm:cxn modelId="{14873C58-E502-47AB-A08D-8BDEC067D50A}" type="presParOf" srcId="{DE2B4EF5-19D4-4504-A340-DADD444F275F}" destId="{4FC2B7DA-9B5C-4F6C-B9A9-0264948C0F1B}" srcOrd="2" destOrd="0" presId="urn:microsoft.com/office/officeart/2009/layout/CirclePictureHierarchy"/>
    <dgm:cxn modelId="{B19B7CB5-DFB6-43B0-81F1-9C80EAAADBE1}" type="presParOf" srcId="{DE2B4EF5-19D4-4504-A340-DADD444F275F}" destId="{BCFCA790-8F74-4A41-B416-43DE854589F7}" srcOrd="3" destOrd="0" presId="urn:microsoft.com/office/officeart/2009/layout/CirclePictureHierarchy"/>
    <dgm:cxn modelId="{065AE2C0-D3E3-408C-9855-589D8405ED95}" type="presParOf" srcId="{BCFCA790-8F74-4A41-B416-43DE854589F7}" destId="{40E48857-8E20-4ADB-B1A5-CB475ACDB7E9}" srcOrd="0" destOrd="0" presId="urn:microsoft.com/office/officeart/2009/layout/CirclePictureHierarchy"/>
    <dgm:cxn modelId="{3665048C-15CC-4CD5-8C79-A2DB991B623E}" type="presParOf" srcId="{40E48857-8E20-4ADB-B1A5-CB475ACDB7E9}" destId="{8145B53E-A820-47C9-9684-D75FAE547C8B}" srcOrd="0" destOrd="0" presId="urn:microsoft.com/office/officeart/2009/layout/CirclePictureHierarchy"/>
    <dgm:cxn modelId="{7F0FCAC2-8D42-4A87-82E7-2EBCAD1249A3}" type="presParOf" srcId="{40E48857-8E20-4ADB-B1A5-CB475ACDB7E9}" destId="{D3AD48EB-D334-4A0B-9EEC-A5B369473332}" srcOrd="1" destOrd="0" presId="urn:microsoft.com/office/officeart/2009/layout/CirclePictureHierarchy"/>
    <dgm:cxn modelId="{A3A2DEB8-1105-4B62-8AB8-DE5E06B8B5B3}" type="presParOf" srcId="{BCFCA790-8F74-4A41-B416-43DE854589F7}" destId="{AA08CC8F-F9D6-4F7E-B961-C81592FC458B}" srcOrd="1" destOrd="0" presId="urn:microsoft.com/office/officeart/2009/layout/CirclePictureHierarchy"/>
    <dgm:cxn modelId="{BB255321-21EB-4DB6-A677-B3D4E0277492}" type="presParOf" srcId="{DE2B4EF5-19D4-4504-A340-DADD444F275F}" destId="{A9533BBE-D8AB-4791-A098-50F5AE35DD98}" srcOrd="4" destOrd="0" presId="urn:microsoft.com/office/officeart/2009/layout/CirclePictureHierarchy"/>
    <dgm:cxn modelId="{89A81598-181D-4223-8C8E-ECBBBF4BD289}" type="presParOf" srcId="{DE2B4EF5-19D4-4504-A340-DADD444F275F}" destId="{68CF7398-602D-447C-8B37-3CAF253E350F}" srcOrd="5" destOrd="0" presId="urn:microsoft.com/office/officeart/2009/layout/CirclePictureHierarchy"/>
    <dgm:cxn modelId="{45F0308B-B4AF-4410-B29B-B46A5DDB84B7}" type="presParOf" srcId="{68CF7398-602D-447C-8B37-3CAF253E350F}" destId="{F3622770-31AE-4672-A4A7-2138BAC891C8}" srcOrd="0" destOrd="0" presId="urn:microsoft.com/office/officeart/2009/layout/CirclePictureHierarchy"/>
    <dgm:cxn modelId="{95587415-A330-4664-B24B-13258AFE138C}" type="presParOf" srcId="{F3622770-31AE-4672-A4A7-2138BAC891C8}" destId="{FE90BA29-306C-4AB5-9943-DA8459E09443}" srcOrd="0" destOrd="0" presId="urn:microsoft.com/office/officeart/2009/layout/CirclePictureHierarchy"/>
    <dgm:cxn modelId="{D53CCC64-11A5-48D7-BB7E-7AE95CFC1C0D}" type="presParOf" srcId="{F3622770-31AE-4672-A4A7-2138BAC891C8}" destId="{23B88E34-D5AC-41A4-B7CA-96402FEC298E}" srcOrd="1" destOrd="0" presId="urn:microsoft.com/office/officeart/2009/layout/CirclePictureHierarchy"/>
    <dgm:cxn modelId="{44474567-053F-4A6C-A423-C87CC248FCB1}" type="presParOf" srcId="{68CF7398-602D-447C-8B37-3CAF253E350F}" destId="{8654E369-8807-4AEA-B3AC-9BE652B659E5}" srcOrd="1" destOrd="0" presId="urn:microsoft.com/office/officeart/2009/layout/CirclePictureHierarchy"/>
    <dgm:cxn modelId="{B37E1C04-1593-442A-BCA2-09DEB3A66A26}" type="presParOf" srcId="{DE2B4EF5-19D4-4504-A340-DADD444F275F}" destId="{375D931B-6165-4635-ADE0-FAD2E8B7983E}" srcOrd="6" destOrd="0" presId="urn:microsoft.com/office/officeart/2009/layout/CirclePictureHierarchy"/>
    <dgm:cxn modelId="{EF404B12-D976-4D35-ACF2-42D853EC67E5}" type="presParOf" srcId="{DE2B4EF5-19D4-4504-A340-DADD444F275F}" destId="{42FD9EFF-C238-4731-A24D-FC840CF56788}" srcOrd="7" destOrd="0" presId="urn:microsoft.com/office/officeart/2009/layout/CirclePictureHierarchy"/>
    <dgm:cxn modelId="{8633BC25-6182-4352-8179-61C43857C560}" type="presParOf" srcId="{42FD9EFF-C238-4731-A24D-FC840CF56788}" destId="{D34DFF7E-0F41-40A3-8B92-B1A132DFBCFA}" srcOrd="0" destOrd="0" presId="urn:microsoft.com/office/officeart/2009/layout/CirclePictureHierarchy"/>
    <dgm:cxn modelId="{CA10ABEE-E08D-45D3-99A0-FE878B2385F9}" type="presParOf" srcId="{D34DFF7E-0F41-40A3-8B92-B1A132DFBCFA}" destId="{641734B0-AA4E-4B81-84C7-472C94960F0E}" srcOrd="0" destOrd="0" presId="urn:microsoft.com/office/officeart/2009/layout/CirclePictureHierarchy"/>
    <dgm:cxn modelId="{1121A620-4A6F-4567-964B-68BD1B764DFC}" type="presParOf" srcId="{D34DFF7E-0F41-40A3-8B92-B1A132DFBCFA}" destId="{FA71B7B7-B2C1-4AB6-B227-B60891A3FB90}" srcOrd="1" destOrd="0" presId="urn:microsoft.com/office/officeart/2009/layout/CirclePictureHierarchy"/>
    <dgm:cxn modelId="{549FB0F1-F25A-404F-A416-5FC53F2B46D1}" type="presParOf" srcId="{42FD9EFF-C238-4731-A24D-FC840CF56788}" destId="{37DB08B8-3446-4A54-AD4D-47A127460764}" srcOrd="1" destOrd="0" presId="urn:microsoft.com/office/officeart/2009/layout/CirclePictureHierarchy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D931B-6165-4635-ADE0-FAD2E8B7983E}">
      <dsp:nvSpPr>
        <dsp:cNvPr id="0" name=""/>
        <dsp:cNvSpPr/>
      </dsp:nvSpPr>
      <dsp:spPr>
        <a:xfrm>
          <a:off x="4102561" y="2146581"/>
          <a:ext cx="3657096" cy="255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850"/>
              </a:lnTo>
              <a:lnTo>
                <a:pt x="3657096" y="127850"/>
              </a:lnTo>
              <a:lnTo>
                <a:pt x="3657096" y="255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533BBE-D8AB-4791-A098-50F5AE35DD98}">
      <dsp:nvSpPr>
        <dsp:cNvPr id="0" name=""/>
        <dsp:cNvSpPr/>
      </dsp:nvSpPr>
      <dsp:spPr>
        <a:xfrm>
          <a:off x="4102561" y="2146581"/>
          <a:ext cx="1306278" cy="255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850"/>
              </a:lnTo>
              <a:lnTo>
                <a:pt x="1306278" y="127850"/>
              </a:lnTo>
              <a:lnTo>
                <a:pt x="1306278" y="255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2B7DA-9B5C-4F6C-B9A9-0264948C0F1B}">
      <dsp:nvSpPr>
        <dsp:cNvPr id="0" name=""/>
        <dsp:cNvSpPr/>
      </dsp:nvSpPr>
      <dsp:spPr>
        <a:xfrm>
          <a:off x="3014125" y="2146581"/>
          <a:ext cx="1088435" cy="255700"/>
        </a:xfrm>
        <a:custGeom>
          <a:avLst/>
          <a:gdLst/>
          <a:ahLst/>
          <a:cxnLst/>
          <a:rect l="0" t="0" r="0" b="0"/>
          <a:pathLst>
            <a:path>
              <a:moveTo>
                <a:pt x="1088435" y="0"/>
              </a:moveTo>
              <a:lnTo>
                <a:pt x="1088435" y="127850"/>
              </a:lnTo>
              <a:lnTo>
                <a:pt x="0" y="127850"/>
              </a:lnTo>
              <a:lnTo>
                <a:pt x="0" y="255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AE205-C724-4E58-A594-77408E464546}">
      <dsp:nvSpPr>
        <dsp:cNvPr id="0" name=""/>
        <dsp:cNvSpPr/>
      </dsp:nvSpPr>
      <dsp:spPr>
        <a:xfrm>
          <a:off x="675397" y="2146581"/>
          <a:ext cx="3427164" cy="255700"/>
        </a:xfrm>
        <a:custGeom>
          <a:avLst/>
          <a:gdLst/>
          <a:ahLst/>
          <a:cxnLst/>
          <a:rect l="0" t="0" r="0" b="0"/>
          <a:pathLst>
            <a:path>
              <a:moveTo>
                <a:pt x="3427164" y="0"/>
              </a:moveTo>
              <a:lnTo>
                <a:pt x="3427164" y="127850"/>
              </a:lnTo>
              <a:lnTo>
                <a:pt x="0" y="127850"/>
              </a:lnTo>
              <a:lnTo>
                <a:pt x="0" y="2557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882EA-FF5E-4A5C-8421-3E5B85E78209}">
      <dsp:nvSpPr>
        <dsp:cNvPr id="0" name=""/>
        <dsp:cNvSpPr/>
      </dsp:nvSpPr>
      <dsp:spPr>
        <a:xfrm>
          <a:off x="3448241" y="941588"/>
          <a:ext cx="1308640" cy="12049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C236BA-47DB-4A4C-BAEE-CC94295378F3}">
      <dsp:nvSpPr>
        <dsp:cNvPr id="0" name=""/>
        <dsp:cNvSpPr/>
      </dsp:nvSpPr>
      <dsp:spPr>
        <a:xfrm>
          <a:off x="4749656" y="1215396"/>
          <a:ext cx="1227364" cy="818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u="none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Allan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u="none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CEO</a:t>
          </a:r>
        </a:p>
      </dsp:txBody>
      <dsp:txXfrm>
        <a:off x="4749656" y="1215396"/>
        <a:ext cx="1227364" cy="818242"/>
      </dsp:txXfrm>
    </dsp:sp>
    <dsp:sp modelId="{9C31D818-38CA-4F31-872B-514D0F946B3C}">
      <dsp:nvSpPr>
        <dsp:cNvPr id="0" name=""/>
        <dsp:cNvSpPr/>
      </dsp:nvSpPr>
      <dsp:spPr>
        <a:xfrm>
          <a:off x="3767" y="2402282"/>
          <a:ext cx="1343260" cy="139850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A573F1-D525-4439-8C4D-D9CEA0C30E85}">
      <dsp:nvSpPr>
        <dsp:cNvPr id="0" name=""/>
        <dsp:cNvSpPr/>
      </dsp:nvSpPr>
      <dsp:spPr>
        <a:xfrm>
          <a:off x="1299706" y="3159799"/>
          <a:ext cx="879467" cy="41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Henrique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Engenheiro de Dados</a:t>
          </a:r>
        </a:p>
      </dsp:txBody>
      <dsp:txXfrm>
        <a:off x="1299706" y="3159799"/>
        <a:ext cx="879467" cy="419570"/>
      </dsp:txXfrm>
    </dsp:sp>
    <dsp:sp modelId="{8145B53E-A820-47C9-9684-D75FAE547C8B}">
      <dsp:nvSpPr>
        <dsp:cNvPr id="0" name=""/>
        <dsp:cNvSpPr/>
      </dsp:nvSpPr>
      <dsp:spPr>
        <a:xfrm>
          <a:off x="2342495" y="2402282"/>
          <a:ext cx="1343260" cy="139850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AD48EB-D334-4A0B-9EEC-A5B369473332}">
      <dsp:nvSpPr>
        <dsp:cNvPr id="0" name=""/>
        <dsp:cNvSpPr/>
      </dsp:nvSpPr>
      <dsp:spPr>
        <a:xfrm>
          <a:off x="3668241" y="3181106"/>
          <a:ext cx="991440" cy="398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Samuel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Cientista de Dados</a:t>
          </a:r>
        </a:p>
      </dsp:txBody>
      <dsp:txXfrm>
        <a:off x="3668241" y="3181106"/>
        <a:ext cx="991440" cy="398263"/>
      </dsp:txXfrm>
    </dsp:sp>
    <dsp:sp modelId="{FE90BA29-306C-4AB5-9943-DA8459E09443}">
      <dsp:nvSpPr>
        <dsp:cNvPr id="0" name=""/>
        <dsp:cNvSpPr/>
      </dsp:nvSpPr>
      <dsp:spPr>
        <a:xfrm>
          <a:off x="4737209" y="2402282"/>
          <a:ext cx="1343260" cy="139850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B88E34-D5AC-41A4-B7CA-96402FEC298E}">
      <dsp:nvSpPr>
        <dsp:cNvPr id="0" name=""/>
        <dsp:cNvSpPr/>
      </dsp:nvSpPr>
      <dsp:spPr>
        <a:xfrm>
          <a:off x="6049927" y="3130653"/>
          <a:ext cx="903646" cy="44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Bruno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Especialista em Marketing</a:t>
          </a:r>
        </a:p>
      </dsp:txBody>
      <dsp:txXfrm>
        <a:off x="6049927" y="3130653"/>
        <a:ext cx="903646" cy="448716"/>
      </dsp:txXfrm>
    </dsp:sp>
    <dsp:sp modelId="{641734B0-AA4E-4B81-84C7-472C94960F0E}">
      <dsp:nvSpPr>
        <dsp:cNvPr id="0" name=""/>
        <dsp:cNvSpPr/>
      </dsp:nvSpPr>
      <dsp:spPr>
        <a:xfrm>
          <a:off x="7088027" y="2402282"/>
          <a:ext cx="1343260" cy="139850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71B7B7-B2C1-4AB6-B227-B60891A3FB90}">
      <dsp:nvSpPr>
        <dsp:cNvPr id="0" name=""/>
        <dsp:cNvSpPr/>
      </dsp:nvSpPr>
      <dsp:spPr>
        <a:xfrm>
          <a:off x="8385168" y="3104613"/>
          <a:ext cx="802119" cy="54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Douglas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Especialista em Vendas e Prospecção</a:t>
          </a:r>
        </a:p>
      </dsp:txBody>
      <dsp:txXfrm>
        <a:off x="8385168" y="3104613"/>
        <a:ext cx="802119" cy="549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21EC7-B8C6-4C66-B5FD-9EDD038330CD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1760D-EC14-4CF2-B732-15070A1F7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2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760D-EC14-4CF2-B732-15070A1F7E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7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760D-EC14-4CF2-B732-15070A1F7E6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16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9C0B5-5076-45E4-84F5-329F50009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3CE90-C03B-46B4-959C-A6D77A0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858BB-BC30-407B-ABF9-68981107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5A0E-819D-43C9-A188-22958C6C0D48}" type="datetime1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2467D5-1814-4CA8-AD62-27749D90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02688-C591-4E1E-9E5F-D1392A3B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0F989-DF52-4271-A2F8-AEAEA579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A01AD6-2359-46F0-9B1C-57E6E10B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9AC116-33CF-4076-8D33-BE90085D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C143-93BD-4A98-B5CE-099DC37F4207}" type="datetime1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FCDF9-276F-490F-968A-8DCA9E9B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D810-8B5A-41F5-BC73-27BB7FC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48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E1E33B-F818-4DDD-BA0A-804E8663D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DF6F9E-F354-41A1-81F7-3D45F2C3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2B9C66-24DF-431B-9EB9-50C32F5E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02F7-20BD-4AD9-A1A2-5CE67D73B382}" type="datetime1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537935-CD65-4CE4-9613-F5132452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13840B-F65A-4A3C-BA30-13EBDC92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47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496D9-1857-46FE-9C9A-65AC364F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7EE810-5653-4053-BFB4-8FEEC119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281C81-C36F-4279-AE63-6FA419D6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D498-860E-43D6-B374-69649D0A0F7C}" type="datetime1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563B8D-CA9F-4F45-B7CB-3C6812D7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39D78-75BA-417E-87E9-947AF95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16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98EC1-56B6-415E-BDDD-7B07DD42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AB56B4-6CF8-47C8-BFA5-910CEE342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60F634-8835-4C95-9E04-B336C903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EEAF-E708-4455-B1D3-DB6303916CCC}" type="datetime1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CC41C-AF9F-41D6-9784-CF536501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0455E-F707-4585-A756-D0667DE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58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7C302-8AF4-4977-843A-5E4D8FDF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15B064-E719-4B6D-91A3-4F727BBD0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46CAC8-6A13-43C3-A050-F8BAE9139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D3E4C3-2DAB-464C-AE7A-6C615365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585-90FA-4744-B019-AF7B048687BF}" type="datetime1">
              <a:rPr lang="pt-BR" smtClean="0"/>
              <a:t>25/11/2024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DD4FFE-E5A0-4157-9F59-4F89C891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2EACE6-BBF4-4C70-8CC3-2FF06104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3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825BC-47A4-4705-A750-FDCC0548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8104F5-CF34-4EED-9728-961AD9145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9EEAF9-3D5E-48CF-9C79-2CE97E9A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1F89DB-D471-4BC7-8562-0AFC37DEB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52E1F1-C8A9-4D8D-831E-D2A2F308F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DBAAD2-A126-4EB9-829D-42FE64D6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2E59-885C-4015-88E4-302396D4B9DC}" type="datetime1">
              <a:rPr lang="pt-BR" smtClean="0"/>
              <a:t>25/11/2024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1C2A8D7-5038-48B0-A04A-4C22130D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DBA41D-CB73-4120-BB37-B6C4928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38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0F2D-121E-4892-9234-7111DA92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45C39B-503F-4F8E-95B1-499D5DA1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1BC1-3213-479C-BDC6-2FD632624B88}" type="datetime1">
              <a:rPr lang="pt-BR" smtClean="0"/>
              <a:t>25/11/2024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36A849-EB94-4AE3-B0E1-5CE99703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3BE0FF-9B4F-4253-B8C4-931CCFBF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35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425B5E-6BCB-4692-A2B8-225275A5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4848-B4B5-47E3-857D-8499B2A4585C}" type="datetime1">
              <a:rPr lang="pt-BR" smtClean="0"/>
              <a:t>25/11/2024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6DA549-1788-45C5-86FB-19A9A178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613CE0-D4C1-4C5A-AC42-9E273865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6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63546-7A64-4A1F-AFB5-897A1A80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756198-80B3-4F54-9443-E6630301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B22C3C-61D7-4522-8479-B67A13BDF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6F9C3-56A1-4FE0-ABA5-6E59E5C6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27D-8CB7-4E16-946C-71FF9F65887E}" type="datetime1">
              <a:rPr lang="pt-BR" smtClean="0"/>
              <a:t>25/11/2024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5B4B4E-CA2E-4395-96CB-6C0C97EC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C0FD3-974C-4A72-BD8F-593AF297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56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8136B-AD21-40E1-87DE-40454746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6D7B51-26E4-42F4-9667-AD01083B8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72460D-E7E2-4F00-820B-91121735B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9C5D66-9E03-43C5-8A4F-9905CB88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23BE-6C92-41D3-9014-8C3113B2A239}" type="datetime1">
              <a:rPr lang="pt-BR" smtClean="0"/>
              <a:t>25/11/2024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4DB54C-B805-462B-8A40-93C7EBF6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2F3F79-B805-4CD6-A76B-617CEA92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7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4160B12-55F8-461D-9E68-26B9EAE5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139547-BD6C-496E-8D79-8EAE53545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0FD9F9-E9BF-40BA-B2BA-37EC3C676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CC8AC-7A80-4D61-BC7A-87E7F979761D}" type="datetime1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729CCC-32BA-4F8A-B3AA-617CC851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F823DC-B9A1-4561-A5B1-52E873899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78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hyperlink" Target="https://www.marlabs.com/pt-br/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brasel.com.br/noticias/noticias/setor-fatura-mais-de-100-bilhoes/" TargetMode="External"/><Relationship Id="rId7" Type="http://schemas.openxmlformats.org/officeDocument/2006/relationships/hyperlink" Target="https://www.mordorintelligence.com/pt/industry-reports/high-performance-data-analytics-marke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ipedrive.com/pt/blog/pipeline-de-vendas" TargetMode="External"/><Relationship Id="rId5" Type="http://schemas.openxmlformats.org/officeDocument/2006/relationships/hyperlink" Target="https://forbes.com.br/forbes-tech/2022/12/revolucao-consultorias-puxam-agenda-de-transformacao-no-mercado/" TargetMode="External"/><Relationship Id="rId4" Type="http://schemas.openxmlformats.org/officeDocument/2006/relationships/hyperlink" Target="https://buyco.com.br/mercado-de-restaurante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hyperlink" Target="https://www.linkedin.com/pulse/mercado-de-restaurantes-o-setor-que-nunca-para-rafaela-rossi/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2A408B6-A284-45C5-8376-2A11ECB2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98" y="-1"/>
            <a:ext cx="9223901" cy="6858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E51B59-37A0-47D9-AF90-40DDF67C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20707" y="1220249"/>
            <a:ext cx="2947389" cy="443393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95689B-70B4-49C1-8AC7-76AB55A6859E}"/>
              </a:ext>
            </a:extLst>
          </p:cNvPr>
          <p:cNvSpPr txBox="1"/>
          <p:nvPr/>
        </p:nvSpPr>
        <p:spPr>
          <a:xfrm>
            <a:off x="3047998" y="2342688"/>
            <a:ext cx="91440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</a:rPr>
              <a:t>Projeto Integrador I</a:t>
            </a:r>
          </a:p>
          <a:p>
            <a:pPr algn="ctr"/>
            <a:r>
              <a:rPr lang="pt-B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</a:rPr>
              <a:t>InsightLab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016E95-17D0-41D3-99E0-7D2BFDC02472}"/>
              </a:ext>
            </a:extLst>
          </p:cNvPr>
          <p:cNvSpPr txBox="1"/>
          <p:nvPr/>
        </p:nvSpPr>
        <p:spPr>
          <a:xfrm>
            <a:off x="2968097" y="6211669"/>
            <a:ext cx="922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Curso Superior de Tecnologia em Ciência de Dados para Negócios</a:t>
            </a:r>
          </a:p>
          <a:p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Fatec Votorantim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A7AB247-EA25-01C5-3D14-E43F0B11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8652" y="6492875"/>
            <a:ext cx="283346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646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2D463-1284-DDA7-20A3-C516DB62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C3631B0-BC9F-41FA-E009-CE5B64BB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9A96CC2C-6476-C702-31B8-50DB10B88C7D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E0A8824-8C8A-0FCA-BD5B-CA10FD355496}"/>
              </a:ext>
            </a:extLst>
          </p:cNvPr>
          <p:cNvSpPr txBox="1">
            <a:spLocks/>
          </p:cNvSpPr>
          <p:nvPr/>
        </p:nvSpPr>
        <p:spPr>
          <a:xfrm>
            <a:off x="26817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636E2CEE-E000-674B-D24F-D169B84141F6}"/>
              </a:ext>
            </a:extLst>
          </p:cNvPr>
          <p:cNvSpPr/>
          <p:nvPr/>
        </p:nvSpPr>
        <p:spPr>
          <a:xfrm>
            <a:off x="2847428" y="239677"/>
            <a:ext cx="6497143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 de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EA5CD2-DBA3-496C-FD91-2D9EFE184439}"/>
              </a:ext>
            </a:extLst>
          </p:cNvPr>
          <p:cNvSpPr txBox="1"/>
          <p:nvPr/>
        </p:nvSpPr>
        <p:spPr>
          <a:xfrm>
            <a:off x="1660124" y="1900291"/>
            <a:ext cx="94197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Digitalização do Setor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Expansão do Modelo de Delivery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Mudança no Comportamento do Consumidor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Sustentabilidade e Redução de Desperdício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5F04AC-C614-913A-11B5-60CA5D57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B358A0-3ABA-E315-016B-9AA2E6D7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7962" y="6492875"/>
            <a:ext cx="372122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02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7733-E747-40A2-BAE8-7EA559244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1E4A28-2D39-4015-7417-8FF82DB0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B4176BB4-E6F5-A125-3373-8350F7077B1A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EF05C62-4F96-DC4D-0AF6-398869E9D5FB}"/>
              </a:ext>
            </a:extLst>
          </p:cNvPr>
          <p:cNvSpPr txBox="1">
            <a:spLocks/>
          </p:cNvSpPr>
          <p:nvPr/>
        </p:nvSpPr>
        <p:spPr>
          <a:xfrm>
            <a:off x="26817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96B82497-F6F9-D2CC-2527-4B3EAF4444F7}"/>
              </a:ext>
            </a:extLst>
          </p:cNvPr>
          <p:cNvSpPr/>
          <p:nvPr/>
        </p:nvSpPr>
        <p:spPr>
          <a:xfrm>
            <a:off x="2847428" y="239677"/>
            <a:ext cx="6497143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Projeções de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AC3465-FF97-695A-6CA1-3A5DD1889447}"/>
              </a:ext>
            </a:extLst>
          </p:cNvPr>
          <p:cNvSpPr txBox="1"/>
          <p:nvPr/>
        </p:nvSpPr>
        <p:spPr>
          <a:xfrm>
            <a:off x="1660124" y="1900291"/>
            <a:ext cx="94197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Curtíssimo prazo (1 ano): </a:t>
            </a:r>
            <a:r>
              <a:rPr lang="pt-BR" sz="2800" dirty="0">
                <a:solidFill>
                  <a:srgbClr val="002060"/>
                </a:solidFill>
              </a:rPr>
              <a:t>Foco em estabelecimentos locais e regionais, captando de 5% a 10% do mercado-alvo na área de atuação inicial.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Médio prazo (3 a 5 anos): </a:t>
            </a:r>
            <a:r>
              <a:rPr lang="pt-BR" sz="2800" dirty="0">
                <a:solidFill>
                  <a:srgbClr val="002060"/>
                </a:solidFill>
              </a:rPr>
              <a:t>Expansão para outras regiões, atendendo uma base maior e ampliando os serviços para modelos de assinatura contínua.</a:t>
            </a: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06EBF5-1351-87AD-1134-E67671AE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749A9-4369-20D6-DEA2-19D90E21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226" y="6470749"/>
            <a:ext cx="389878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732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E2240-A9F2-0FF3-63AE-2E93769E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12E307B-078E-A603-AB11-B3C532271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1AD4DAEB-7BD6-C9C1-4CB7-35953AE264C3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308AD08-CB5A-72FB-58D3-FA0D7708E7A0}"/>
              </a:ext>
            </a:extLst>
          </p:cNvPr>
          <p:cNvSpPr txBox="1">
            <a:spLocks/>
          </p:cNvSpPr>
          <p:nvPr/>
        </p:nvSpPr>
        <p:spPr>
          <a:xfrm>
            <a:off x="26817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7AD886-53E7-8CC4-E783-9593E3C4B9A1}"/>
              </a:ext>
            </a:extLst>
          </p:cNvPr>
          <p:cNvSpPr/>
          <p:nvPr/>
        </p:nvSpPr>
        <p:spPr>
          <a:xfrm>
            <a:off x="343549" y="1340353"/>
            <a:ext cx="1888003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Concorrentes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1F1E9B-E5E1-FA55-F8E2-1D9C69B5A927}"/>
              </a:ext>
            </a:extLst>
          </p:cNvPr>
          <p:cNvSpPr/>
          <p:nvPr/>
        </p:nvSpPr>
        <p:spPr>
          <a:xfrm>
            <a:off x="2289825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Análise de Vendas e Lucro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9FDB1A-33BE-4511-127D-C09A5F9E6CD8}"/>
              </a:ext>
            </a:extLst>
          </p:cNvPr>
          <p:cNvSpPr/>
          <p:nvPr/>
        </p:nvSpPr>
        <p:spPr>
          <a:xfrm>
            <a:off x="3661754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Precificação Estratégica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FA39FF-823C-A063-149F-7450A665CDEA}"/>
              </a:ext>
            </a:extLst>
          </p:cNvPr>
          <p:cNvSpPr/>
          <p:nvPr/>
        </p:nvSpPr>
        <p:spPr>
          <a:xfrm>
            <a:off x="343549" y="1931656"/>
            <a:ext cx="1888003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D34B0F4-085C-E336-65DB-41803FDD67E3}"/>
              </a:ext>
            </a:extLst>
          </p:cNvPr>
          <p:cNvSpPr/>
          <p:nvPr/>
        </p:nvSpPr>
        <p:spPr>
          <a:xfrm>
            <a:off x="2289825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2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422203-5352-5731-854A-64652EAAC0FC}"/>
              </a:ext>
            </a:extLst>
          </p:cNvPr>
          <p:cNvSpPr/>
          <p:nvPr/>
        </p:nvSpPr>
        <p:spPr>
          <a:xfrm>
            <a:off x="3661754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2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B02335-A8C6-E00A-E193-EA7C3DFFEDD0}"/>
              </a:ext>
            </a:extLst>
          </p:cNvPr>
          <p:cNvSpPr/>
          <p:nvPr/>
        </p:nvSpPr>
        <p:spPr>
          <a:xfrm>
            <a:off x="343549" y="2637327"/>
            <a:ext cx="1888003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18350CD-7A94-D7CE-D303-2649DDB0ABE1}"/>
              </a:ext>
            </a:extLst>
          </p:cNvPr>
          <p:cNvSpPr/>
          <p:nvPr/>
        </p:nvSpPr>
        <p:spPr>
          <a:xfrm>
            <a:off x="2289825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D69A1DD-3C2F-915E-E69B-3EFCAC1BFAA9}"/>
              </a:ext>
            </a:extLst>
          </p:cNvPr>
          <p:cNvSpPr/>
          <p:nvPr/>
        </p:nvSpPr>
        <p:spPr>
          <a:xfrm>
            <a:off x="3661754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801A9C-FB89-1EA6-4B23-0EC6E7D4B8B3}"/>
              </a:ext>
            </a:extLst>
          </p:cNvPr>
          <p:cNvSpPr/>
          <p:nvPr/>
        </p:nvSpPr>
        <p:spPr>
          <a:xfrm>
            <a:off x="343549" y="3318455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5985CCF-EA60-8A1A-E02B-A62154C8B050}"/>
              </a:ext>
            </a:extLst>
          </p:cNvPr>
          <p:cNvSpPr/>
          <p:nvPr/>
        </p:nvSpPr>
        <p:spPr>
          <a:xfrm>
            <a:off x="2289825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3BB2369-8FF7-89CC-BEE6-69AACC59F93A}"/>
              </a:ext>
            </a:extLst>
          </p:cNvPr>
          <p:cNvSpPr/>
          <p:nvPr/>
        </p:nvSpPr>
        <p:spPr>
          <a:xfrm>
            <a:off x="3661754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04F714-6E9C-5C55-3C15-4C6F2A08116C}"/>
              </a:ext>
            </a:extLst>
          </p:cNvPr>
          <p:cNvSpPr/>
          <p:nvPr/>
        </p:nvSpPr>
        <p:spPr>
          <a:xfrm>
            <a:off x="5033683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Gestão de Estoque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E72438B-17EE-873E-0190-F5FF5D4A5FD9}"/>
              </a:ext>
            </a:extLst>
          </p:cNvPr>
          <p:cNvSpPr/>
          <p:nvPr/>
        </p:nvSpPr>
        <p:spPr>
          <a:xfrm>
            <a:off x="5033683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C99200-2F9F-8463-D2B8-D72C3A65785F}"/>
              </a:ext>
            </a:extLst>
          </p:cNvPr>
          <p:cNvSpPr/>
          <p:nvPr/>
        </p:nvSpPr>
        <p:spPr>
          <a:xfrm>
            <a:off x="5033683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C86BE5A-165A-B0B9-B033-5B4FB5276249}"/>
              </a:ext>
            </a:extLst>
          </p:cNvPr>
          <p:cNvSpPr/>
          <p:nvPr/>
        </p:nvSpPr>
        <p:spPr>
          <a:xfrm>
            <a:off x="5033683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86" name="Retângulo 2085">
            <a:extLst>
              <a:ext uri="{FF2B5EF4-FFF2-40B4-BE49-F238E27FC236}">
                <a16:creationId xmlns:a16="http://schemas.microsoft.com/office/drawing/2014/main" id="{5DB705BC-ED85-FC94-9F53-793AE714961A}"/>
              </a:ext>
            </a:extLst>
          </p:cNvPr>
          <p:cNvSpPr/>
          <p:nvPr/>
        </p:nvSpPr>
        <p:spPr>
          <a:xfrm>
            <a:off x="6404907" y="1340353"/>
            <a:ext cx="1311105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Perfil e Comportamento dos Clientes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87" name="Retângulo 2086">
            <a:extLst>
              <a:ext uri="{FF2B5EF4-FFF2-40B4-BE49-F238E27FC236}">
                <a16:creationId xmlns:a16="http://schemas.microsoft.com/office/drawing/2014/main" id="{46377173-6C19-C6CD-79FE-9CA1F2447403}"/>
              </a:ext>
            </a:extLst>
          </p:cNvPr>
          <p:cNvSpPr/>
          <p:nvPr/>
        </p:nvSpPr>
        <p:spPr>
          <a:xfrm>
            <a:off x="6405612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088" name="Retângulo 2087">
            <a:extLst>
              <a:ext uri="{FF2B5EF4-FFF2-40B4-BE49-F238E27FC236}">
                <a16:creationId xmlns:a16="http://schemas.microsoft.com/office/drawing/2014/main" id="{F91BD813-247F-856C-530F-D453149E97EF}"/>
              </a:ext>
            </a:extLst>
          </p:cNvPr>
          <p:cNvSpPr/>
          <p:nvPr/>
        </p:nvSpPr>
        <p:spPr>
          <a:xfrm>
            <a:off x="6405612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89" name="Retângulo 2088">
            <a:extLst>
              <a:ext uri="{FF2B5EF4-FFF2-40B4-BE49-F238E27FC236}">
                <a16:creationId xmlns:a16="http://schemas.microsoft.com/office/drawing/2014/main" id="{463E03F1-B2C8-62F6-0949-26AF3DA52D59}"/>
              </a:ext>
            </a:extLst>
          </p:cNvPr>
          <p:cNvSpPr/>
          <p:nvPr/>
        </p:nvSpPr>
        <p:spPr>
          <a:xfrm>
            <a:off x="6405612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94" name="Retângulo 2093">
            <a:extLst>
              <a:ext uri="{FF2B5EF4-FFF2-40B4-BE49-F238E27FC236}">
                <a16:creationId xmlns:a16="http://schemas.microsoft.com/office/drawing/2014/main" id="{A9ED8BA4-1B92-3E11-2A7B-14B93068E0FD}"/>
              </a:ext>
            </a:extLst>
          </p:cNvPr>
          <p:cNvSpPr/>
          <p:nvPr/>
        </p:nvSpPr>
        <p:spPr>
          <a:xfrm>
            <a:off x="7776836" y="1340353"/>
            <a:ext cx="1311105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Relatórios e Dashboards Personalizados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95" name="Retângulo 2094">
            <a:extLst>
              <a:ext uri="{FF2B5EF4-FFF2-40B4-BE49-F238E27FC236}">
                <a16:creationId xmlns:a16="http://schemas.microsoft.com/office/drawing/2014/main" id="{504E12F9-B493-6694-7F4B-1A76D5FF575B}"/>
              </a:ext>
            </a:extLst>
          </p:cNvPr>
          <p:cNvSpPr/>
          <p:nvPr/>
        </p:nvSpPr>
        <p:spPr>
          <a:xfrm>
            <a:off x="7777541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096" name="Retângulo 2095">
            <a:extLst>
              <a:ext uri="{FF2B5EF4-FFF2-40B4-BE49-F238E27FC236}">
                <a16:creationId xmlns:a16="http://schemas.microsoft.com/office/drawing/2014/main" id="{3BCD6772-89F6-9E7F-DAD2-F4176E894BB6}"/>
              </a:ext>
            </a:extLst>
          </p:cNvPr>
          <p:cNvSpPr/>
          <p:nvPr/>
        </p:nvSpPr>
        <p:spPr>
          <a:xfrm>
            <a:off x="7777541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97" name="Retângulo 2096">
            <a:extLst>
              <a:ext uri="{FF2B5EF4-FFF2-40B4-BE49-F238E27FC236}">
                <a16:creationId xmlns:a16="http://schemas.microsoft.com/office/drawing/2014/main" id="{40193DDF-D9D3-FAFD-153D-19F5EA6905F4}"/>
              </a:ext>
            </a:extLst>
          </p:cNvPr>
          <p:cNvSpPr/>
          <p:nvPr/>
        </p:nvSpPr>
        <p:spPr>
          <a:xfrm>
            <a:off x="7777541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15" name="Imagem 2114" descr="Marlabs- Digital Transformation Consulting &amp; IT Services Company">
            <a:hlinkClick r:id="rId3"/>
            <a:extLst>
              <a:ext uri="{FF2B5EF4-FFF2-40B4-BE49-F238E27FC236}">
                <a16:creationId xmlns:a16="http://schemas.microsoft.com/office/drawing/2014/main" id="{A658497C-AF7D-D328-34A2-9294498F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7" y="2105783"/>
            <a:ext cx="1371600" cy="3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Imagem 2115" descr="Data Rocket">
            <a:extLst>
              <a:ext uri="{FF2B5EF4-FFF2-40B4-BE49-F238E27FC236}">
                <a16:creationId xmlns:a16="http://schemas.microsoft.com/office/drawing/2014/main" id="{E8658DC6-145D-08EE-613B-4E7E43B9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7" y="2749982"/>
            <a:ext cx="1813486" cy="4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Imagem 2116">
            <a:extLst>
              <a:ext uri="{FF2B5EF4-FFF2-40B4-BE49-F238E27FC236}">
                <a16:creationId xmlns:a16="http://schemas.microsoft.com/office/drawing/2014/main" id="{4D963BB5-85CD-88DF-2438-B2DA3B03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1" y="3398212"/>
            <a:ext cx="95250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8" name="Retângulo 2117">
            <a:extLst>
              <a:ext uri="{FF2B5EF4-FFF2-40B4-BE49-F238E27FC236}">
                <a16:creationId xmlns:a16="http://schemas.microsoft.com/office/drawing/2014/main" id="{92DD7AC2-86F4-5FC8-8CFA-86560A5D8F9B}"/>
              </a:ext>
            </a:extLst>
          </p:cNvPr>
          <p:cNvSpPr/>
          <p:nvPr/>
        </p:nvSpPr>
        <p:spPr>
          <a:xfrm>
            <a:off x="343549" y="4037184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19" name="Retângulo 2118">
            <a:extLst>
              <a:ext uri="{FF2B5EF4-FFF2-40B4-BE49-F238E27FC236}">
                <a16:creationId xmlns:a16="http://schemas.microsoft.com/office/drawing/2014/main" id="{6AAC46F2-9098-21A4-A84C-22899C7BF2AF}"/>
              </a:ext>
            </a:extLst>
          </p:cNvPr>
          <p:cNvSpPr/>
          <p:nvPr/>
        </p:nvSpPr>
        <p:spPr>
          <a:xfrm>
            <a:off x="2289825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0" name="Retângulo 2119">
            <a:extLst>
              <a:ext uri="{FF2B5EF4-FFF2-40B4-BE49-F238E27FC236}">
                <a16:creationId xmlns:a16="http://schemas.microsoft.com/office/drawing/2014/main" id="{821D4FF8-B22C-BCEF-9566-3A85807A504D}"/>
              </a:ext>
            </a:extLst>
          </p:cNvPr>
          <p:cNvSpPr/>
          <p:nvPr/>
        </p:nvSpPr>
        <p:spPr>
          <a:xfrm>
            <a:off x="3661754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1" name="Retângulo 2120">
            <a:extLst>
              <a:ext uri="{FF2B5EF4-FFF2-40B4-BE49-F238E27FC236}">
                <a16:creationId xmlns:a16="http://schemas.microsoft.com/office/drawing/2014/main" id="{0E37BC27-B96F-B11A-38A2-7AE6C733CE82}"/>
              </a:ext>
            </a:extLst>
          </p:cNvPr>
          <p:cNvSpPr/>
          <p:nvPr/>
        </p:nvSpPr>
        <p:spPr>
          <a:xfrm>
            <a:off x="5033683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2" name="Retângulo 2121">
            <a:extLst>
              <a:ext uri="{FF2B5EF4-FFF2-40B4-BE49-F238E27FC236}">
                <a16:creationId xmlns:a16="http://schemas.microsoft.com/office/drawing/2014/main" id="{295DB023-876B-6806-440C-20417F96CDC5}"/>
              </a:ext>
            </a:extLst>
          </p:cNvPr>
          <p:cNvSpPr/>
          <p:nvPr/>
        </p:nvSpPr>
        <p:spPr>
          <a:xfrm>
            <a:off x="6405612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3" name="Retângulo 2122">
            <a:extLst>
              <a:ext uri="{FF2B5EF4-FFF2-40B4-BE49-F238E27FC236}">
                <a16:creationId xmlns:a16="http://schemas.microsoft.com/office/drawing/2014/main" id="{FA99F20B-A4B9-C6CB-52BA-2732E93AE9CD}"/>
              </a:ext>
            </a:extLst>
          </p:cNvPr>
          <p:cNvSpPr/>
          <p:nvPr/>
        </p:nvSpPr>
        <p:spPr>
          <a:xfrm>
            <a:off x="7777541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24" name="Imagem 2123">
            <a:extLst>
              <a:ext uri="{FF2B5EF4-FFF2-40B4-BE49-F238E27FC236}">
                <a16:creationId xmlns:a16="http://schemas.microsoft.com/office/drawing/2014/main" id="{8D5365BA-BAE2-C4A2-30E1-952BF870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8" y="4135125"/>
            <a:ext cx="768959" cy="4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5" name="Retângulo 2124">
            <a:extLst>
              <a:ext uri="{FF2B5EF4-FFF2-40B4-BE49-F238E27FC236}">
                <a16:creationId xmlns:a16="http://schemas.microsoft.com/office/drawing/2014/main" id="{B98FA6D1-6203-A6B2-7878-504010A6AA6F}"/>
              </a:ext>
            </a:extLst>
          </p:cNvPr>
          <p:cNvSpPr/>
          <p:nvPr/>
        </p:nvSpPr>
        <p:spPr>
          <a:xfrm>
            <a:off x="343549" y="4747640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6" name="Retângulo 2125">
            <a:extLst>
              <a:ext uri="{FF2B5EF4-FFF2-40B4-BE49-F238E27FC236}">
                <a16:creationId xmlns:a16="http://schemas.microsoft.com/office/drawing/2014/main" id="{5F26CBAD-B3C3-056B-0D8B-BB4A897A33F1}"/>
              </a:ext>
            </a:extLst>
          </p:cNvPr>
          <p:cNvSpPr/>
          <p:nvPr/>
        </p:nvSpPr>
        <p:spPr>
          <a:xfrm>
            <a:off x="2289825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7" name="Retângulo 2126">
            <a:extLst>
              <a:ext uri="{FF2B5EF4-FFF2-40B4-BE49-F238E27FC236}">
                <a16:creationId xmlns:a16="http://schemas.microsoft.com/office/drawing/2014/main" id="{A8DFC1DA-E403-BA82-A98A-C4B60811DFBD}"/>
              </a:ext>
            </a:extLst>
          </p:cNvPr>
          <p:cNvSpPr/>
          <p:nvPr/>
        </p:nvSpPr>
        <p:spPr>
          <a:xfrm>
            <a:off x="3661754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8" name="Retângulo 2127">
            <a:extLst>
              <a:ext uri="{FF2B5EF4-FFF2-40B4-BE49-F238E27FC236}">
                <a16:creationId xmlns:a16="http://schemas.microsoft.com/office/drawing/2014/main" id="{0812281E-10A3-4092-A554-5B5325A37D81}"/>
              </a:ext>
            </a:extLst>
          </p:cNvPr>
          <p:cNvSpPr/>
          <p:nvPr/>
        </p:nvSpPr>
        <p:spPr>
          <a:xfrm>
            <a:off x="5033683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9" name="Retângulo 2128">
            <a:extLst>
              <a:ext uri="{FF2B5EF4-FFF2-40B4-BE49-F238E27FC236}">
                <a16:creationId xmlns:a16="http://schemas.microsoft.com/office/drawing/2014/main" id="{F8ECD6C2-FB89-B43D-B1E8-38C66F921C95}"/>
              </a:ext>
            </a:extLst>
          </p:cNvPr>
          <p:cNvSpPr/>
          <p:nvPr/>
        </p:nvSpPr>
        <p:spPr>
          <a:xfrm>
            <a:off x="6405612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30" name="Retângulo 2129">
            <a:extLst>
              <a:ext uri="{FF2B5EF4-FFF2-40B4-BE49-F238E27FC236}">
                <a16:creationId xmlns:a16="http://schemas.microsoft.com/office/drawing/2014/main" id="{05994445-3B93-3962-0B71-B8AFF491C974}"/>
              </a:ext>
            </a:extLst>
          </p:cNvPr>
          <p:cNvSpPr/>
          <p:nvPr/>
        </p:nvSpPr>
        <p:spPr>
          <a:xfrm>
            <a:off x="7777541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5" name="Retângulo 2144">
            <a:extLst>
              <a:ext uri="{FF2B5EF4-FFF2-40B4-BE49-F238E27FC236}">
                <a16:creationId xmlns:a16="http://schemas.microsoft.com/office/drawing/2014/main" id="{94689847-2574-ADCD-3425-C0FDA3773EA1}"/>
              </a:ext>
            </a:extLst>
          </p:cNvPr>
          <p:cNvSpPr/>
          <p:nvPr/>
        </p:nvSpPr>
        <p:spPr>
          <a:xfrm>
            <a:off x="343549" y="5453311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6" name="Retângulo 2145">
            <a:extLst>
              <a:ext uri="{FF2B5EF4-FFF2-40B4-BE49-F238E27FC236}">
                <a16:creationId xmlns:a16="http://schemas.microsoft.com/office/drawing/2014/main" id="{E5D703B5-E772-CE43-321F-4BBB136DFB88}"/>
              </a:ext>
            </a:extLst>
          </p:cNvPr>
          <p:cNvSpPr/>
          <p:nvPr/>
        </p:nvSpPr>
        <p:spPr>
          <a:xfrm>
            <a:off x="2289825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7" name="Retângulo 2146">
            <a:extLst>
              <a:ext uri="{FF2B5EF4-FFF2-40B4-BE49-F238E27FC236}">
                <a16:creationId xmlns:a16="http://schemas.microsoft.com/office/drawing/2014/main" id="{8ED8DAE9-A42D-C21B-B488-14526A4B99C4}"/>
              </a:ext>
            </a:extLst>
          </p:cNvPr>
          <p:cNvSpPr/>
          <p:nvPr/>
        </p:nvSpPr>
        <p:spPr>
          <a:xfrm>
            <a:off x="3661754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8" name="Retângulo 2147">
            <a:extLst>
              <a:ext uri="{FF2B5EF4-FFF2-40B4-BE49-F238E27FC236}">
                <a16:creationId xmlns:a16="http://schemas.microsoft.com/office/drawing/2014/main" id="{7A46B2EC-04A7-BF61-CF50-F9905CFC45B0}"/>
              </a:ext>
            </a:extLst>
          </p:cNvPr>
          <p:cNvSpPr/>
          <p:nvPr/>
        </p:nvSpPr>
        <p:spPr>
          <a:xfrm>
            <a:off x="5033683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9" name="Retângulo 2148">
            <a:extLst>
              <a:ext uri="{FF2B5EF4-FFF2-40B4-BE49-F238E27FC236}">
                <a16:creationId xmlns:a16="http://schemas.microsoft.com/office/drawing/2014/main" id="{27A68DE4-52F0-349F-827D-1A0EE0235083}"/>
              </a:ext>
            </a:extLst>
          </p:cNvPr>
          <p:cNvSpPr/>
          <p:nvPr/>
        </p:nvSpPr>
        <p:spPr>
          <a:xfrm>
            <a:off x="6405612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0" name="Retângulo 2149">
            <a:extLst>
              <a:ext uri="{FF2B5EF4-FFF2-40B4-BE49-F238E27FC236}">
                <a16:creationId xmlns:a16="http://schemas.microsoft.com/office/drawing/2014/main" id="{185BACFE-3247-86A9-A1F4-E1BA36ED7ACA}"/>
              </a:ext>
            </a:extLst>
          </p:cNvPr>
          <p:cNvSpPr/>
          <p:nvPr/>
        </p:nvSpPr>
        <p:spPr>
          <a:xfrm>
            <a:off x="7777541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51" name="Gráfico 13">
            <a:extLst>
              <a:ext uri="{FF2B5EF4-FFF2-40B4-BE49-F238E27FC236}">
                <a16:creationId xmlns:a16="http://schemas.microsoft.com/office/drawing/2014/main" id="{47D08A08-584B-9CBD-9E1E-B8C12944F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588" y="4747030"/>
            <a:ext cx="642198" cy="642198"/>
          </a:xfrm>
          <a:prstGeom prst="rect">
            <a:avLst/>
          </a:prstGeom>
        </p:spPr>
      </p:pic>
      <p:sp>
        <p:nvSpPr>
          <p:cNvPr id="2153" name="Retângulo 2152">
            <a:extLst>
              <a:ext uri="{FF2B5EF4-FFF2-40B4-BE49-F238E27FC236}">
                <a16:creationId xmlns:a16="http://schemas.microsoft.com/office/drawing/2014/main" id="{BE023B15-E9B4-CC0D-A8E6-F97BB5319CD6}"/>
              </a:ext>
            </a:extLst>
          </p:cNvPr>
          <p:cNvSpPr/>
          <p:nvPr/>
        </p:nvSpPr>
        <p:spPr>
          <a:xfrm>
            <a:off x="9149470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Especializada em Bares e Restaurantes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4" name="Retângulo 2153">
            <a:extLst>
              <a:ext uri="{FF2B5EF4-FFF2-40B4-BE49-F238E27FC236}">
                <a16:creationId xmlns:a16="http://schemas.microsoft.com/office/drawing/2014/main" id="{285340DD-27FC-3B66-3385-2CF48A5C0C55}"/>
              </a:ext>
            </a:extLst>
          </p:cNvPr>
          <p:cNvSpPr/>
          <p:nvPr/>
        </p:nvSpPr>
        <p:spPr>
          <a:xfrm>
            <a:off x="9149470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155" name="Retângulo 2154">
            <a:extLst>
              <a:ext uri="{FF2B5EF4-FFF2-40B4-BE49-F238E27FC236}">
                <a16:creationId xmlns:a16="http://schemas.microsoft.com/office/drawing/2014/main" id="{F8DAFB3A-F4DA-75FF-3AFB-1767DB51DDCB}"/>
              </a:ext>
            </a:extLst>
          </p:cNvPr>
          <p:cNvSpPr/>
          <p:nvPr/>
        </p:nvSpPr>
        <p:spPr>
          <a:xfrm>
            <a:off x="9149470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6" name="Retângulo 2155">
            <a:extLst>
              <a:ext uri="{FF2B5EF4-FFF2-40B4-BE49-F238E27FC236}">
                <a16:creationId xmlns:a16="http://schemas.microsoft.com/office/drawing/2014/main" id="{93D8F5A8-9CF4-47BE-B821-3DBC43645CE8}"/>
              </a:ext>
            </a:extLst>
          </p:cNvPr>
          <p:cNvSpPr/>
          <p:nvPr/>
        </p:nvSpPr>
        <p:spPr>
          <a:xfrm>
            <a:off x="9149470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7" name="Retângulo 2156">
            <a:extLst>
              <a:ext uri="{FF2B5EF4-FFF2-40B4-BE49-F238E27FC236}">
                <a16:creationId xmlns:a16="http://schemas.microsoft.com/office/drawing/2014/main" id="{EBAB0328-7D86-E2CD-D951-6EC033D54DDB}"/>
              </a:ext>
            </a:extLst>
          </p:cNvPr>
          <p:cNvSpPr/>
          <p:nvPr/>
        </p:nvSpPr>
        <p:spPr>
          <a:xfrm>
            <a:off x="9149470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8" name="Retângulo 2157">
            <a:extLst>
              <a:ext uri="{FF2B5EF4-FFF2-40B4-BE49-F238E27FC236}">
                <a16:creationId xmlns:a16="http://schemas.microsoft.com/office/drawing/2014/main" id="{06AA29CA-3726-59B5-555E-B90255916E8C}"/>
              </a:ext>
            </a:extLst>
          </p:cNvPr>
          <p:cNvSpPr/>
          <p:nvPr/>
        </p:nvSpPr>
        <p:spPr>
          <a:xfrm>
            <a:off x="9149470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9" name="Retângulo 2158">
            <a:extLst>
              <a:ext uri="{FF2B5EF4-FFF2-40B4-BE49-F238E27FC236}">
                <a16:creationId xmlns:a16="http://schemas.microsoft.com/office/drawing/2014/main" id="{07FAA6CD-3F64-25FF-55E0-5151E91F756E}"/>
              </a:ext>
            </a:extLst>
          </p:cNvPr>
          <p:cNvSpPr/>
          <p:nvPr/>
        </p:nvSpPr>
        <p:spPr>
          <a:xfrm>
            <a:off x="9149470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5" name="Retângulo 2164">
            <a:extLst>
              <a:ext uri="{FF2B5EF4-FFF2-40B4-BE49-F238E27FC236}">
                <a16:creationId xmlns:a16="http://schemas.microsoft.com/office/drawing/2014/main" id="{0178BB74-60F3-49AC-E039-F6146834A392}"/>
              </a:ext>
            </a:extLst>
          </p:cNvPr>
          <p:cNvSpPr/>
          <p:nvPr/>
        </p:nvSpPr>
        <p:spPr>
          <a:xfrm>
            <a:off x="10521401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Plataforma de atendimento online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6" name="Retângulo 2165">
            <a:extLst>
              <a:ext uri="{FF2B5EF4-FFF2-40B4-BE49-F238E27FC236}">
                <a16:creationId xmlns:a16="http://schemas.microsoft.com/office/drawing/2014/main" id="{580DE451-DEE3-6FE0-0B66-2801086A340F}"/>
              </a:ext>
            </a:extLst>
          </p:cNvPr>
          <p:cNvSpPr/>
          <p:nvPr/>
        </p:nvSpPr>
        <p:spPr>
          <a:xfrm>
            <a:off x="10521401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167" name="Retângulo 2166">
            <a:extLst>
              <a:ext uri="{FF2B5EF4-FFF2-40B4-BE49-F238E27FC236}">
                <a16:creationId xmlns:a16="http://schemas.microsoft.com/office/drawing/2014/main" id="{50DCB971-0755-9CAF-F0A2-64F082F09112}"/>
              </a:ext>
            </a:extLst>
          </p:cNvPr>
          <p:cNvSpPr/>
          <p:nvPr/>
        </p:nvSpPr>
        <p:spPr>
          <a:xfrm>
            <a:off x="10521401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8" name="Retângulo 2167">
            <a:extLst>
              <a:ext uri="{FF2B5EF4-FFF2-40B4-BE49-F238E27FC236}">
                <a16:creationId xmlns:a16="http://schemas.microsoft.com/office/drawing/2014/main" id="{7E489CFE-3486-F35A-60A0-816642C8274A}"/>
              </a:ext>
            </a:extLst>
          </p:cNvPr>
          <p:cNvSpPr/>
          <p:nvPr/>
        </p:nvSpPr>
        <p:spPr>
          <a:xfrm>
            <a:off x="10521401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9" name="Retângulo 2168">
            <a:extLst>
              <a:ext uri="{FF2B5EF4-FFF2-40B4-BE49-F238E27FC236}">
                <a16:creationId xmlns:a16="http://schemas.microsoft.com/office/drawing/2014/main" id="{14B323C5-C0C4-3DC2-F3CA-8F0E1EBED7B8}"/>
              </a:ext>
            </a:extLst>
          </p:cNvPr>
          <p:cNvSpPr/>
          <p:nvPr/>
        </p:nvSpPr>
        <p:spPr>
          <a:xfrm>
            <a:off x="10521401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70" name="Retângulo 2169">
            <a:extLst>
              <a:ext uri="{FF2B5EF4-FFF2-40B4-BE49-F238E27FC236}">
                <a16:creationId xmlns:a16="http://schemas.microsoft.com/office/drawing/2014/main" id="{EA35CD3D-25E2-30F7-DC35-64372BD7A220}"/>
              </a:ext>
            </a:extLst>
          </p:cNvPr>
          <p:cNvSpPr/>
          <p:nvPr/>
        </p:nvSpPr>
        <p:spPr>
          <a:xfrm>
            <a:off x="10521401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71" name="Retângulo 2170">
            <a:extLst>
              <a:ext uri="{FF2B5EF4-FFF2-40B4-BE49-F238E27FC236}">
                <a16:creationId xmlns:a16="http://schemas.microsoft.com/office/drawing/2014/main" id="{4AD91A11-1F75-05DB-75C1-CEFA93FF8AEC}"/>
              </a:ext>
            </a:extLst>
          </p:cNvPr>
          <p:cNvSpPr/>
          <p:nvPr/>
        </p:nvSpPr>
        <p:spPr>
          <a:xfrm>
            <a:off x="10521401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72" name="Imagem 2171">
            <a:extLst>
              <a:ext uri="{FF2B5EF4-FFF2-40B4-BE49-F238E27FC236}">
                <a16:creationId xmlns:a16="http://schemas.microsoft.com/office/drawing/2014/main" id="{5F1657EA-1066-637D-D14A-E0A75A7587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43840" y="1955140"/>
            <a:ext cx="599757" cy="591846"/>
          </a:xfrm>
          <a:prstGeom prst="rect">
            <a:avLst/>
          </a:prstGeom>
        </p:spPr>
      </p:pic>
      <p:pic>
        <p:nvPicPr>
          <p:cNvPr id="2173" name="Imagem 2172">
            <a:extLst>
              <a:ext uri="{FF2B5EF4-FFF2-40B4-BE49-F238E27FC236}">
                <a16:creationId xmlns:a16="http://schemas.microsoft.com/office/drawing/2014/main" id="{691423F6-0034-8F92-12EF-2F5E84CE4F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2652327" y="4069531"/>
            <a:ext cx="564694" cy="568171"/>
          </a:xfrm>
          <a:prstGeom prst="rect">
            <a:avLst/>
          </a:prstGeom>
        </p:spPr>
      </p:pic>
      <p:pic>
        <p:nvPicPr>
          <p:cNvPr id="2174" name="Imagem 2173">
            <a:extLst>
              <a:ext uri="{FF2B5EF4-FFF2-40B4-BE49-F238E27FC236}">
                <a16:creationId xmlns:a16="http://schemas.microsoft.com/office/drawing/2014/main" id="{F07687DC-3B3E-A7FE-B6CF-4A19A33C2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34797" y="2665771"/>
            <a:ext cx="599757" cy="591846"/>
          </a:xfrm>
          <a:prstGeom prst="rect">
            <a:avLst/>
          </a:prstGeom>
        </p:spPr>
      </p:pic>
      <p:pic>
        <p:nvPicPr>
          <p:cNvPr id="2175" name="Imagem 2174">
            <a:extLst>
              <a:ext uri="{FF2B5EF4-FFF2-40B4-BE49-F238E27FC236}">
                <a16:creationId xmlns:a16="http://schemas.microsoft.com/office/drawing/2014/main" id="{01E82B19-B196-1CD5-0A9A-8AA800AFC2D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34796" y="3344041"/>
            <a:ext cx="599757" cy="591846"/>
          </a:xfrm>
          <a:prstGeom prst="rect">
            <a:avLst/>
          </a:prstGeom>
        </p:spPr>
      </p:pic>
      <p:pic>
        <p:nvPicPr>
          <p:cNvPr id="2176" name="Imagem 2175">
            <a:extLst>
              <a:ext uri="{FF2B5EF4-FFF2-40B4-BE49-F238E27FC236}">
                <a16:creationId xmlns:a16="http://schemas.microsoft.com/office/drawing/2014/main" id="{43B2EF98-D7BE-0949-9699-843A5F8593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43840" y="4774114"/>
            <a:ext cx="599757" cy="591846"/>
          </a:xfrm>
          <a:prstGeom prst="rect">
            <a:avLst/>
          </a:prstGeom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280E714F-D345-B00B-7342-F5D2CABA4A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34796" y="5468999"/>
            <a:ext cx="599757" cy="591846"/>
          </a:xfrm>
          <a:prstGeom prst="rect">
            <a:avLst/>
          </a:prstGeom>
        </p:spPr>
      </p:pic>
      <p:pic>
        <p:nvPicPr>
          <p:cNvPr id="2178" name="Imagem 2177">
            <a:extLst>
              <a:ext uri="{FF2B5EF4-FFF2-40B4-BE49-F238E27FC236}">
                <a16:creationId xmlns:a16="http://schemas.microsoft.com/office/drawing/2014/main" id="{B6840CEA-23B7-F538-2AFF-16B1B0109D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3992772" y="5464558"/>
            <a:ext cx="599757" cy="591846"/>
          </a:xfrm>
          <a:prstGeom prst="rect">
            <a:avLst/>
          </a:prstGeom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59298C03-0758-4E92-0A39-8ADBE539C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4027835" y="1948041"/>
            <a:ext cx="599757" cy="591846"/>
          </a:xfrm>
          <a:prstGeom prst="rect">
            <a:avLst/>
          </a:prstGeom>
        </p:spPr>
      </p:pic>
      <p:pic>
        <p:nvPicPr>
          <p:cNvPr id="2180" name="Imagem 2179">
            <a:extLst>
              <a:ext uri="{FF2B5EF4-FFF2-40B4-BE49-F238E27FC236}">
                <a16:creationId xmlns:a16="http://schemas.microsoft.com/office/drawing/2014/main" id="{A54A18F7-DB50-713D-6E56-34613ABA2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4020822" y="4070387"/>
            <a:ext cx="564694" cy="568171"/>
          </a:xfrm>
          <a:prstGeom prst="rect">
            <a:avLst/>
          </a:prstGeom>
        </p:spPr>
      </p:pic>
      <p:pic>
        <p:nvPicPr>
          <p:cNvPr id="2181" name="Imagem 2180">
            <a:extLst>
              <a:ext uri="{FF2B5EF4-FFF2-40B4-BE49-F238E27FC236}">
                <a16:creationId xmlns:a16="http://schemas.microsoft.com/office/drawing/2014/main" id="{82EC2AE9-D74B-D570-E749-C6C8C83805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4020822" y="2664697"/>
            <a:ext cx="564694" cy="568171"/>
          </a:xfrm>
          <a:prstGeom prst="rect">
            <a:avLst/>
          </a:prstGeom>
        </p:spPr>
      </p:pic>
      <p:pic>
        <p:nvPicPr>
          <p:cNvPr id="2182" name="Imagem 2181">
            <a:extLst>
              <a:ext uri="{FF2B5EF4-FFF2-40B4-BE49-F238E27FC236}">
                <a16:creationId xmlns:a16="http://schemas.microsoft.com/office/drawing/2014/main" id="{F3886A65-5B8F-E203-6661-6ACC7F6AAE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4034847" y="3346329"/>
            <a:ext cx="564694" cy="568171"/>
          </a:xfrm>
          <a:prstGeom prst="rect">
            <a:avLst/>
          </a:prstGeom>
        </p:spPr>
      </p:pic>
      <p:pic>
        <p:nvPicPr>
          <p:cNvPr id="2183" name="Imagem 2182">
            <a:extLst>
              <a:ext uri="{FF2B5EF4-FFF2-40B4-BE49-F238E27FC236}">
                <a16:creationId xmlns:a16="http://schemas.microsoft.com/office/drawing/2014/main" id="{9F4D03D8-9529-1BA6-264F-EBFE27FC23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4020822" y="4765236"/>
            <a:ext cx="599757" cy="591846"/>
          </a:xfrm>
          <a:prstGeom prst="rect">
            <a:avLst/>
          </a:prstGeom>
        </p:spPr>
      </p:pic>
      <p:pic>
        <p:nvPicPr>
          <p:cNvPr id="2184" name="Imagem 2183">
            <a:extLst>
              <a:ext uri="{FF2B5EF4-FFF2-40B4-BE49-F238E27FC236}">
                <a16:creationId xmlns:a16="http://schemas.microsoft.com/office/drawing/2014/main" id="{0A2277F2-A117-C9AE-BC09-0CBDA88ECA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5367387" y="4061542"/>
            <a:ext cx="599757" cy="591846"/>
          </a:xfrm>
          <a:prstGeom prst="rect">
            <a:avLst/>
          </a:prstGeom>
        </p:spPr>
      </p:pic>
      <p:pic>
        <p:nvPicPr>
          <p:cNvPr id="2185" name="Imagem 2184">
            <a:extLst>
              <a:ext uri="{FF2B5EF4-FFF2-40B4-BE49-F238E27FC236}">
                <a16:creationId xmlns:a16="http://schemas.microsoft.com/office/drawing/2014/main" id="{80BC0872-4BD3-CE2D-2934-6D5DA2C3A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5388424" y="4769631"/>
            <a:ext cx="599757" cy="591846"/>
          </a:xfrm>
          <a:prstGeom prst="rect">
            <a:avLst/>
          </a:prstGeom>
        </p:spPr>
      </p:pic>
      <p:pic>
        <p:nvPicPr>
          <p:cNvPr id="2186" name="Imagem 2185">
            <a:extLst>
              <a:ext uri="{FF2B5EF4-FFF2-40B4-BE49-F238E27FC236}">
                <a16:creationId xmlns:a16="http://schemas.microsoft.com/office/drawing/2014/main" id="{DE0E66AE-C152-6FC7-8550-A1606E13E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5402450" y="1961981"/>
            <a:ext cx="564694" cy="568171"/>
          </a:xfrm>
          <a:prstGeom prst="rect">
            <a:avLst/>
          </a:prstGeom>
        </p:spPr>
      </p:pic>
      <p:pic>
        <p:nvPicPr>
          <p:cNvPr id="2187" name="Imagem 2186">
            <a:extLst>
              <a:ext uri="{FF2B5EF4-FFF2-40B4-BE49-F238E27FC236}">
                <a16:creationId xmlns:a16="http://schemas.microsoft.com/office/drawing/2014/main" id="{00318E62-FF57-91DC-392B-9BD9C5A9C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5381411" y="2662426"/>
            <a:ext cx="564694" cy="568171"/>
          </a:xfrm>
          <a:prstGeom prst="rect">
            <a:avLst/>
          </a:prstGeom>
        </p:spPr>
      </p:pic>
      <p:pic>
        <p:nvPicPr>
          <p:cNvPr id="2188" name="Imagem 2187">
            <a:extLst>
              <a:ext uri="{FF2B5EF4-FFF2-40B4-BE49-F238E27FC236}">
                <a16:creationId xmlns:a16="http://schemas.microsoft.com/office/drawing/2014/main" id="{5A6CEFA7-C239-EAE4-FAE2-2643537CC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5381411" y="3358895"/>
            <a:ext cx="564694" cy="568171"/>
          </a:xfrm>
          <a:prstGeom prst="rect">
            <a:avLst/>
          </a:prstGeom>
        </p:spPr>
      </p:pic>
      <p:pic>
        <p:nvPicPr>
          <p:cNvPr id="2189" name="Imagem 2188">
            <a:extLst>
              <a:ext uri="{FF2B5EF4-FFF2-40B4-BE49-F238E27FC236}">
                <a16:creationId xmlns:a16="http://schemas.microsoft.com/office/drawing/2014/main" id="{0C5C3C83-3CDB-280C-7A27-2AA6294154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5375717" y="5464422"/>
            <a:ext cx="599757" cy="591846"/>
          </a:xfrm>
          <a:prstGeom prst="rect">
            <a:avLst/>
          </a:prstGeom>
        </p:spPr>
      </p:pic>
      <p:pic>
        <p:nvPicPr>
          <p:cNvPr id="2190" name="Imagem 2189">
            <a:extLst>
              <a:ext uri="{FF2B5EF4-FFF2-40B4-BE49-F238E27FC236}">
                <a16:creationId xmlns:a16="http://schemas.microsoft.com/office/drawing/2014/main" id="{811EA2C9-3C86-4E86-59B1-FD8718F105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68935" y="4067464"/>
            <a:ext cx="564694" cy="568171"/>
          </a:xfrm>
          <a:prstGeom prst="rect">
            <a:avLst/>
          </a:prstGeom>
        </p:spPr>
      </p:pic>
      <p:pic>
        <p:nvPicPr>
          <p:cNvPr id="2191" name="Imagem 2190">
            <a:extLst>
              <a:ext uri="{FF2B5EF4-FFF2-40B4-BE49-F238E27FC236}">
                <a16:creationId xmlns:a16="http://schemas.microsoft.com/office/drawing/2014/main" id="{66544ACC-0680-014B-8153-92C7AE4538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68935" y="1961981"/>
            <a:ext cx="564694" cy="568171"/>
          </a:xfrm>
          <a:prstGeom prst="rect">
            <a:avLst/>
          </a:prstGeom>
        </p:spPr>
      </p:pic>
      <p:pic>
        <p:nvPicPr>
          <p:cNvPr id="2192" name="Imagem 2191">
            <a:extLst>
              <a:ext uri="{FF2B5EF4-FFF2-40B4-BE49-F238E27FC236}">
                <a16:creationId xmlns:a16="http://schemas.microsoft.com/office/drawing/2014/main" id="{AE9BE502-AAAC-C20D-AFEB-F68D7FCD72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54908" y="2671304"/>
            <a:ext cx="564694" cy="568171"/>
          </a:xfrm>
          <a:prstGeom prst="rect">
            <a:avLst/>
          </a:prstGeom>
        </p:spPr>
      </p:pic>
      <p:pic>
        <p:nvPicPr>
          <p:cNvPr id="2193" name="Imagem 2192">
            <a:extLst>
              <a:ext uri="{FF2B5EF4-FFF2-40B4-BE49-F238E27FC236}">
                <a16:creationId xmlns:a16="http://schemas.microsoft.com/office/drawing/2014/main" id="{EFC6FCF4-6B4A-5DAE-BA57-D13CD2E863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54908" y="3358895"/>
            <a:ext cx="564694" cy="568171"/>
          </a:xfrm>
          <a:prstGeom prst="rect">
            <a:avLst/>
          </a:prstGeom>
        </p:spPr>
      </p:pic>
      <p:pic>
        <p:nvPicPr>
          <p:cNvPr id="2194" name="Imagem 2193">
            <a:extLst>
              <a:ext uri="{FF2B5EF4-FFF2-40B4-BE49-F238E27FC236}">
                <a16:creationId xmlns:a16="http://schemas.microsoft.com/office/drawing/2014/main" id="{C63C20DE-ADC7-186A-C989-E29480B12D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82959" y="4778511"/>
            <a:ext cx="564694" cy="568171"/>
          </a:xfrm>
          <a:prstGeom prst="rect">
            <a:avLst/>
          </a:prstGeom>
        </p:spPr>
      </p:pic>
      <p:pic>
        <p:nvPicPr>
          <p:cNvPr id="2195" name="Imagem 2194">
            <a:extLst>
              <a:ext uri="{FF2B5EF4-FFF2-40B4-BE49-F238E27FC236}">
                <a16:creationId xmlns:a16="http://schemas.microsoft.com/office/drawing/2014/main" id="{AB42AD9A-4C43-3B17-CEE9-03F89BB73B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6740884" y="5468192"/>
            <a:ext cx="599757" cy="591846"/>
          </a:xfrm>
          <a:prstGeom prst="rect">
            <a:avLst/>
          </a:prstGeom>
        </p:spPr>
      </p:pic>
      <p:pic>
        <p:nvPicPr>
          <p:cNvPr id="2196" name="Imagem 2195">
            <a:extLst>
              <a:ext uri="{FF2B5EF4-FFF2-40B4-BE49-F238E27FC236}">
                <a16:creationId xmlns:a16="http://schemas.microsoft.com/office/drawing/2014/main" id="{AC14EDDB-37BF-12ED-2893-030E84BAF9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47538" y="1953102"/>
            <a:ext cx="599757" cy="591846"/>
          </a:xfrm>
          <a:prstGeom prst="rect">
            <a:avLst/>
          </a:prstGeom>
        </p:spPr>
      </p:pic>
      <p:pic>
        <p:nvPicPr>
          <p:cNvPr id="2197" name="Imagem 2196">
            <a:extLst>
              <a:ext uri="{FF2B5EF4-FFF2-40B4-BE49-F238E27FC236}">
                <a16:creationId xmlns:a16="http://schemas.microsoft.com/office/drawing/2014/main" id="{066A6932-9966-4006-4677-B1C0225A12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40523" y="2653548"/>
            <a:ext cx="599757" cy="591846"/>
          </a:xfrm>
          <a:prstGeom prst="rect">
            <a:avLst/>
          </a:prstGeom>
        </p:spPr>
      </p:pic>
      <p:pic>
        <p:nvPicPr>
          <p:cNvPr id="2198" name="Imagem 2197">
            <a:extLst>
              <a:ext uri="{FF2B5EF4-FFF2-40B4-BE49-F238E27FC236}">
                <a16:creationId xmlns:a16="http://schemas.microsoft.com/office/drawing/2014/main" id="{F2273D65-53A2-058D-FAA8-A362B1867B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40523" y="3341139"/>
            <a:ext cx="599757" cy="591846"/>
          </a:xfrm>
          <a:prstGeom prst="rect">
            <a:avLst/>
          </a:prstGeom>
        </p:spPr>
      </p:pic>
      <p:pic>
        <p:nvPicPr>
          <p:cNvPr id="2199" name="Imagem 2198">
            <a:extLst>
              <a:ext uri="{FF2B5EF4-FFF2-40B4-BE49-F238E27FC236}">
                <a16:creationId xmlns:a16="http://schemas.microsoft.com/office/drawing/2014/main" id="{8FE66541-04AC-4773-8689-6CCF79E08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8147538" y="4067466"/>
            <a:ext cx="564694" cy="568171"/>
          </a:xfrm>
          <a:prstGeom prst="rect">
            <a:avLst/>
          </a:prstGeom>
        </p:spPr>
      </p:pic>
      <p:pic>
        <p:nvPicPr>
          <p:cNvPr id="2200" name="Imagem 2199">
            <a:extLst>
              <a:ext uri="{FF2B5EF4-FFF2-40B4-BE49-F238E27FC236}">
                <a16:creationId xmlns:a16="http://schemas.microsoft.com/office/drawing/2014/main" id="{3FABC449-4EDB-AA89-43F3-37627DAE09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8154549" y="4778509"/>
            <a:ext cx="564694" cy="568171"/>
          </a:xfrm>
          <a:prstGeom prst="rect">
            <a:avLst/>
          </a:prstGeom>
        </p:spPr>
      </p:pic>
      <p:pic>
        <p:nvPicPr>
          <p:cNvPr id="2201" name="Imagem 2200">
            <a:extLst>
              <a:ext uri="{FF2B5EF4-FFF2-40B4-BE49-F238E27FC236}">
                <a16:creationId xmlns:a16="http://schemas.microsoft.com/office/drawing/2014/main" id="{C69D62D0-BEF2-FF82-88E5-B78FB0E68A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33512" y="5468195"/>
            <a:ext cx="599757" cy="591846"/>
          </a:xfrm>
          <a:prstGeom prst="rect">
            <a:avLst/>
          </a:prstGeom>
        </p:spPr>
      </p:pic>
      <p:pic>
        <p:nvPicPr>
          <p:cNvPr id="2202" name="Imagem 2201">
            <a:extLst>
              <a:ext uri="{FF2B5EF4-FFF2-40B4-BE49-F238E27FC236}">
                <a16:creationId xmlns:a16="http://schemas.microsoft.com/office/drawing/2014/main" id="{BA3D91AC-B8BB-86C0-36D9-B111C799EB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9561545" y="1972862"/>
            <a:ext cx="564694" cy="568171"/>
          </a:xfrm>
          <a:prstGeom prst="rect">
            <a:avLst/>
          </a:prstGeom>
        </p:spPr>
      </p:pic>
      <p:pic>
        <p:nvPicPr>
          <p:cNvPr id="2203" name="Imagem 2202">
            <a:extLst>
              <a:ext uri="{FF2B5EF4-FFF2-40B4-BE49-F238E27FC236}">
                <a16:creationId xmlns:a16="http://schemas.microsoft.com/office/drawing/2014/main" id="{95BC2663-3CEC-B4B6-42A9-8124A41EA5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9526482" y="4054669"/>
            <a:ext cx="599757" cy="591846"/>
          </a:xfrm>
          <a:prstGeom prst="rect">
            <a:avLst/>
          </a:prstGeom>
        </p:spPr>
      </p:pic>
      <p:pic>
        <p:nvPicPr>
          <p:cNvPr id="2204" name="Imagem 2203">
            <a:extLst>
              <a:ext uri="{FF2B5EF4-FFF2-40B4-BE49-F238E27FC236}">
                <a16:creationId xmlns:a16="http://schemas.microsoft.com/office/drawing/2014/main" id="{994105A8-C49A-4343-8C20-C96650FB3B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9526482" y="4771637"/>
            <a:ext cx="599757" cy="591846"/>
          </a:xfrm>
          <a:prstGeom prst="rect">
            <a:avLst/>
          </a:prstGeom>
        </p:spPr>
      </p:pic>
      <p:pic>
        <p:nvPicPr>
          <p:cNvPr id="2205" name="Imagem 2204">
            <a:extLst>
              <a:ext uri="{FF2B5EF4-FFF2-40B4-BE49-F238E27FC236}">
                <a16:creationId xmlns:a16="http://schemas.microsoft.com/office/drawing/2014/main" id="{1B22011C-7C81-0849-431C-AF09FB8FF9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9561545" y="2673309"/>
            <a:ext cx="564694" cy="568171"/>
          </a:xfrm>
          <a:prstGeom prst="rect">
            <a:avLst/>
          </a:prstGeom>
        </p:spPr>
      </p:pic>
      <p:pic>
        <p:nvPicPr>
          <p:cNvPr id="2206" name="Imagem 2205">
            <a:extLst>
              <a:ext uri="{FF2B5EF4-FFF2-40B4-BE49-F238E27FC236}">
                <a16:creationId xmlns:a16="http://schemas.microsoft.com/office/drawing/2014/main" id="{133EA67C-7D57-10DE-4F48-A44554881E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9561545" y="3343143"/>
            <a:ext cx="564694" cy="568171"/>
          </a:xfrm>
          <a:prstGeom prst="rect">
            <a:avLst/>
          </a:prstGeom>
        </p:spPr>
      </p:pic>
      <p:pic>
        <p:nvPicPr>
          <p:cNvPr id="2207" name="Imagem 2206">
            <a:extLst>
              <a:ext uri="{FF2B5EF4-FFF2-40B4-BE49-F238E27FC236}">
                <a16:creationId xmlns:a16="http://schemas.microsoft.com/office/drawing/2014/main" id="{C9B12EA0-CC24-08BF-D89F-8C71C94CF7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9526482" y="5470196"/>
            <a:ext cx="599757" cy="591846"/>
          </a:xfrm>
          <a:prstGeom prst="rect">
            <a:avLst/>
          </a:prstGeom>
        </p:spPr>
      </p:pic>
      <p:pic>
        <p:nvPicPr>
          <p:cNvPr id="2208" name="Imagem 2207">
            <a:extLst>
              <a:ext uri="{FF2B5EF4-FFF2-40B4-BE49-F238E27FC236}">
                <a16:creationId xmlns:a16="http://schemas.microsoft.com/office/drawing/2014/main" id="{38B091E2-69CB-EDCB-CE7C-89A02042CE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43170" y="1969417"/>
            <a:ext cx="564694" cy="568171"/>
          </a:xfrm>
          <a:prstGeom prst="rect">
            <a:avLst/>
          </a:prstGeom>
        </p:spPr>
      </p:pic>
      <p:pic>
        <p:nvPicPr>
          <p:cNvPr id="2209" name="Imagem 2208">
            <a:extLst>
              <a:ext uri="{FF2B5EF4-FFF2-40B4-BE49-F238E27FC236}">
                <a16:creationId xmlns:a16="http://schemas.microsoft.com/office/drawing/2014/main" id="{41853C7F-E7D0-731F-AEE4-C23A3419CA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43170" y="2669867"/>
            <a:ext cx="564694" cy="568171"/>
          </a:xfrm>
          <a:prstGeom prst="rect">
            <a:avLst/>
          </a:prstGeom>
        </p:spPr>
      </p:pic>
      <p:pic>
        <p:nvPicPr>
          <p:cNvPr id="2210" name="Imagem 2209">
            <a:extLst>
              <a:ext uri="{FF2B5EF4-FFF2-40B4-BE49-F238E27FC236}">
                <a16:creationId xmlns:a16="http://schemas.microsoft.com/office/drawing/2014/main" id="{0D9F455B-EE8F-3DD4-D9D9-48A7E2359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43170" y="3330826"/>
            <a:ext cx="564694" cy="568171"/>
          </a:xfrm>
          <a:prstGeom prst="rect">
            <a:avLst/>
          </a:prstGeom>
        </p:spPr>
      </p:pic>
      <p:pic>
        <p:nvPicPr>
          <p:cNvPr id="2211" name="Imagem 2210">
            <a:extLst>
              <a:ext uri="{FF2B5EF4-FFF2-40B4-BE49-F238E27FC236}">
                <a16:creationId xmlns:a16="http://schemas.microsoft.com/office/drawing/2014/main" id="{1FA72B88-3547-42A8-B325-EF412814C5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55732" y="4070281"/>
            <a:ext cx="564694" cy="568171"/>
          </a:xfrm>
          <a:prstGeom prst="rect">
            <a:avLst/>
          </a:prstGeom>
        </p:spPr>
      </p:pic>
      <p:pic>
        <p:nvPicPr>
          <p:cNvPr id="2212" name="Imagem 2211">
            <a:extLst>
              <a:ext uri="{FF2B5EF4-FFF2-40B4-BE49-F238E27FC236}">
                <a16:creationId xmlns:a16="http://schemas.microsoft.com/office/drawing/2014/main" id="{0D815D3B-2CC8-8FD5-2C70-D9BAED9E2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36682" y="4787892"/>
            <a:ext cx="564694" cy="568171"/>
          </a:xfrm>
          <a:prstGeom prst="rect">
            <a:avLst/>
          </a:prstGeom>
        </p:spPr>
      </p:pic>
      <p:pic>
        <p:nvPicPr>
          <p:cNvPr id="2213" name="Imagem 2212">
            <a:extLst>
              <a:ext uri="{FF2B5EF4-FFF2-40B4-BE49-F238E27FC236}">
                <a16:creationId xmlns:a16="http://schemas.microsoft.com/office/drawing/2014/main" id="{776A905A-FF3B-DFF6-0C16-A60F91E830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10898582" y="5474987"/>
            <a:ext cx="599757" cy="591846"/>
          </a:xfrm>
          <a:prstGeom prst="rect">
            <a:avLst/>
          </a:prstGeom>
        </p:spPr>
      </p:pic>
      <p:pic>
        <p:nvPicPr>
          <p:cNvPr id="2152" name="Imagem 2151">
            <a:extLst>
              <a:ext uri="{FF2B5EF4-FFF2-40B4-BE49-F238E27FC236}">
                <a16:creationId xmlns:a16="http://schemas.microsoft.com/office/drawing/2014/main" id="{90C4F250-14BB-7559-649C-346E92882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6523" b="3480"/>
          <a:stretch/>
        </p:blipFill>
        <p:spPr bwMode="auto">
          <a:xfrm>
            <a:off x="343551" y="5414485"/>
            <a:ext cx="553089" cy="72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385BD0BD-9E56-36DF-CEB7-B908A02A5C8F}"/>
              </a:ext>
            </a:extLst>
          </p:cNvPr>
          <p:cNvSpPr/>
          <p:nvPr/>
        </p:nvSpPr>
        <p:spPr>
          <a:xfrm>
            <a:off x="3661798" y="239677"/>
            <a:ext cx="477180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Concorrentes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4DCDC5-BF95-CD7B-B53A-2CF57F66A7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5BB3930-1468-2B7F-5D2D-7D79F5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4035" y="6478340"/>
            <a:ext cx="415508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501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0E2F-DA4C-B367-A25D-B19B3240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F6220F-1404-635D-CC06-A5F3DA60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60FF2047-03E7-5901-8AA6-D4CD9F01E41A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E1B28D8-0D8C-50CC-CFC3-2468A4FF404E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32F56-0FC0-B674-BA51-FD4CE63E791D}"/>
              </a:ext>
            </a:extLst>
          </p:cNvPr>
          <p:cNvSpPr txBox="1"/>
          <p:nvPr/>
        </p:nvSpPr>
        <p:spPr>
          <a:xfrm>
            <a:off x="1020932" y="1942046"/>
            <a:ext cx="794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79819CD2-3D59-1673-9B6F-69EF16552E70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Diferenciais Competitivos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BF130420-E17C-A400-CF0E-E7D637CC42B9}"/>
              </a:ext>
            </a:extLst>
          </p:cNvPr>
          <p:cNvSpPr/>
          <p:nvPr/>
        </p:nvSpPr>
        <p:spPr>
          <a:xfrm>
            <a:off x="2549138" y="1178498"/>
            <a:ext cx="7044619" cy="5310426"/>
          </a:xfrm>
          <a:prstGeom prst="roundRect">
            <a:avLst>
              <a:gd name="adj" fmla="val 697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B185D7F6-6BB3-6F52-BC8B-75732C15283C}"/>
              </a:ext>
            </a:extLst>
          </p:cNvPr>
          <p:cNvSpPr/>
          <p:nvPr/>
        </p:nvSpPr>
        <p:spPr>
          <a:xfrm>
            <a:off x="2548710" y="1193738"/>
            <a:ext cx="702980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FDBAAC2-4ED6-805C-CA9C-7E5E1E792FED}"/>
              </a:ext>
            </a:extLst>
          </p:cNvPr>
          <p:cNvSpPr/>
          <p:nvPr/>
        </p:nvSpPr>
        <p:spPr>
          <a:xfrm>
            <a:off x="2784998" y="1349472"/>
            <a:ext cx="31053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rlow" pitchFamily="34" charset="-122"/>
                <a:cs typeface="Barlow" pitchFamily="34" charset="-120"/>
              </a:rPr>
              <a:t>Especialização em Vendas</a:t>
            </a:r>
            <a:endParaRPr lang="en-US" sz="1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5E7A7DAA-CF3D-1566-418B-D8500CEA44FE}"/>
              </a:ext>
            </a:extLst>
          </p:cNvPr>
          <p:cNvSpPr/>
          <p:nvPr/>
        </p:nvSpPr>
        <p:spPr>
          <a:xfrm>
            <a:off x="6226340" y="1349472"/>
            <a:ext cx="310536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2060"/>
                </a:solidFill>
                <a:ea typeface="Barlow" pitchFamily="34" charset="-122"/>
                <a:cs typeface="Barlow" pitchFamily="34" charset="-120"/>
              </a:rPr>
              <a:t>Foco em soluções personalizadas para o setor de vendas.</a:t>
            </a:r>
            <a:endParaRPr lang="en-US" sz="1900" dirty="0">
              <a:solidFill>
                <a:srgbClr val="002060"/>
              </a:solidFill>
            </a:endParaRP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7D8FEEE3-55D0-1AF4-845D-E8178949B134}"/>
              </a:ext>
            </a:extLst>
          </p:cNvPr>
          <p:cNvSpPr/>
          <p:nvPr/>
        </p:nvSpPr>
        <p:spPr>
          <a:xfrm>
            <a:off x="2548710" y="2690354"/>
            <a:ext cx="702980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9969031A-3E73-179F-3CA5-8839947CCDF2}"/>
              </a:ext>
            </a:extLst>
          </p:cNvPr>
          <p:cNvSpPr/>
          <p:nvPr/>
        </p:nvSpPr>
        <p:spPr>
          <a:xfrm>
            <a:off x="2784998" y="2846088"/>
            <a:ext cx="31053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  <a:ea typeface="Barlow" pitchFamily="34" charset="-122"/>
                <a:cs typeface="Barlow" pitchFamily="34" charset="-120"/>
              </a:rPr>
              <a:t>Insights Práticos</a:t>
            </a:r>
            <a:endParaRPr lang="en-US" sz="1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E2DC4283-7E5D-7047-5810-783F204F43FF}"/>
              </a:ext>
            </a:extLst>
          </p:cNvPr>
          <p:cNvSpPr/>
          <p:nvPr/>
        </p:nvSpPr>
        <p:spPr>
          <a:xfrm>
            <a:off x="6226340" y="2846088"/>
            <a:ext cx="310536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2060"/>
                </a:solidFill>
                <a:latin typeface="Calibri (Corpo)"/>
                <a:ea typeface="Barlow" pitchFamily="34" charset="-122"/>
                <a:cs typeface="Barlow" pitchFamily="34" charset="-120"/>
              </a:rPr>
              <a:t>Oferecemos insights acionáveis que podem ser aplicados diretamente no dia a dia da equipe de vendas.</a:t>
            </a:r>
            <a:endParaRPr lang="en-US" sz="19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73BE600D-6D36-D0E1-51EF-62B1BBB671B2}"/>
              </a:ext>
            </a:extLst>
          </p:cNvPr>
          <p:cNvSpPr/>
          <p:nvPr/>
        </p:nvSpPr>
        <p:spPr>
          <a:xfrm>
            <a:off x="2548710" y="4582019"/>
            <a:ext cx="702980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5E04022A-78D4-2893-B09D-4E7C500A8489}"/>
              </a:ext>
            </a:extLst>
          </p:cNvPr>
          <p:cNvSpPr/>
          <p:nvPr/>
        </p:nvSpPr>
        <p:spPr>
          <a:xfrm>
            <a:off x="2784998" y="4737753"/>
            <a:ext cx="3105360" cy="118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  <a:ea typeface="Barlow" pitchFamily="34" charset="-122"/>
                <a:cs typeface="Barlow" pitchFamily="34" charset="-120"/>
              </a:rPr>
              <a:t>Experiência em Bares 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  <a:ea typeface="Barlow" pitchFamily="34" charset="-122"/>
                <a:cs typeface="Barlow" pitchFamily="34" charset="-120"/>
              </a:rPr>
              <a:t>Restaurantes</a:t>
            </a:r>
            <a:endParaRPr lang="en-US" sz="1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DB5D8E2F-F09C-2CAE-88C7-88F35FFC7125}"/>
              </a:ext>
            </a:extLst>
          </p:cNvPr>
          <p:cNvSpPr/>
          <p:nvPr/>
        </p:nvSpPr>
        <p:spPr>
          <a:xfrm>
            <a:off x="6226340" y="4737753"/>
            <a:ext cx="310536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002060"/>
                </a:solidFill>
                <a:ea typeface="Barlow" pitchFamily="34" charset="-122"/>
                <a:cs typeface="Barlow" pitchFamily="34" charset="-120"/>
              </a:rPr>
              <a:t>Nossa equipe é composta por especialistas com profundo conhecimento do mercado de bares e restaurantes.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123EAC-C158-6A1A-5DC3-A193CC0B7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9BFFE-9F9F-2BD6-61BF-06BB527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913" y="6488924"/>
            <a:ext cx="429086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932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E3D1-534A-CE4A-E226-4607B61C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74E801E-32C5-B983-5BD9-18BE9B71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07C6700-3B41-31B2-F40A-1D8F923BC67F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3BE8F03-BA93-66AB-EF53-211BFB074279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94DA982D-54B7-2B66-3CB4-470D78555ECC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Negócio</a:t>
            </a: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CFE0B892-1924-C4EB-0B88-C0AFD755FD61}"/>
              </a:ext>
            </a:extLst>
          </p:cNvPr>
          <p:cNvSpPr/>
          <p:nvPr/>
        </p:nvSpPr>
        <p:spPr>
          <a:xfrm>
            <a:off x="2548710" y="4582019"/>
            <a:ext cx="702980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8302B4-8654-AA56-2910-FBA7B0035E77}"/>
              </a:ext>
            </a:extLst>
          </p:cNvPr>
          <p:cNvSpPr txBox="1"/>
          <p:nvPr/>
        </p:nvSpPr>
        <p:spPr>
          <a:xfrm>
            <a:off x="2548710" y="2139484"/>
            <a:ext cx="9419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Venda de Consultorias Pontuais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Assinaturas Mensais (Modelo Recorrente)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Treinamentos e Workshops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7D828D-7B0D-B144-F90B-B1AE2149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A9070E-4669-3EF0-89B2-FEA84AE8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662" y="6486887"/>
            <a:ext cx="407633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17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41E2-2E86-0DEB-CBC2-A5E9183D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BE5BFE-2D3C-C114-A367-32B91F55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360A8D66-AD1E-70A3-2D34-5E10720A423B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EC142A-81B8-3B9B-9B28-B1F07CCDF31C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B4E3F704-BE0D-76E6-0918-63D4BA1A87C4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Plano de Ação</a:t>
            </a: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9FACFDC7-755E-A4A6-5463-E2C9F50FCC5F}"/>
              </a:ext>
            </a:extLst>
          </p:cNvPr>
          <p:cNvSpPr/>
          <p:nvPr/>
        </p:nvSpPr>
        <p:spPr>
          <a:xfrm>
            <a:off x="2548710" y="4582019"/>
            <a:ext cx="702980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2AC800-F98F-718A-DF58-E8138280090C}"/>
              </a:ext>
            </a:extLst>
          </p:cNvPr>
          <p:cNvSpPr txBox="1"/>
          <p:nvPr/>
        </p:nvSpPr>
        <p:spPr>
          <a:xfrm>
            <a:off x="595622" y="914929"/>
            <a:ext cx="111939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1: Desenvolvimento Inicial (0 a 6 meses)</a:t>
            </a: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Objetivo: Estruturar a empresa, validar a solução e conquistar os primeiros clientes.</a:t>
            </a: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Passos principais: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Desenvolvimento do Produto e Serviços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Validação da Solução no Mercado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Construção da Marca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Prospecção de Clientes Iniciais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2: Consolidação Local (6 a 18 meses)</a:t>
            </a: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Objetivo: Estabelecer a InsightLab como referência no mercado local e criar uma base de receita recorrente.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Passos principais: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Escala Operacional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Marketing e Autoridade no Mercado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Parcerias Estratégicas Locais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Expansão da Base de Clientes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8682E4-6436-EEAF-6953-3D5FF86D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3B458E-F944-5E4B-39E6-CA0C4963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122" y="6473684"/>
            <a:ext cx="389878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48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9639-2EE2-9E36-0CC6-46BA8F0F9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7C6430-FE05-605E-0D56-AFB753497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30998D8-15DE-61B5-5A12-A9329FD9479F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3C672FA-179C-9BAE-6B0E-4D674830A51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5FAFAD-D915-675B-B5B0-6447AE85D36D}"/>
              </a:ext>
            </a:extLst>
          </p:cNvPr>
          <p:cNvSpPr txBox="1"/>
          <p:nvPr/>
        </p:nvSpPr>
        <p:spPr>
          <a:xfrm>
            <a:off x="2291295" y="2262793"/>
            <a:ext cx="81718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Missão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Nossa missão é transformar dados em insights estratégicos que impulsionam o crescimento e a inovação de bares e restaurantes. Ajudamos nossos clientes a tomarem decisões mais inteligentes e baseadas em dados, oferecendo soluções personalizadas e tecnologias avançadas para otimizar suas operações e alcançar resultados significativos.</a:t>
            </a:r>
          </a:p>
          <a:p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5733D0-869F-4F9C-0855-A754E12F9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2332808"/>
            <a:ext cx="2141134" cy="2141134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ACDAB9DD-8049-3CA9-E5C5-7579174DEA59}"/>
              </a:ext>
            </a:extLst>
          </p:cNvPr>
          <p:cNvSpPr/>
          <p:nvPr/>
        </p:nvSpPr>
        <p:spPr>
          <a:xfrm>
            <a:off x="3231475" y="239677"/>
            <a:ext cx="5717220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Posicionamento da Empresa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9DB416-EB9B-1A2E-3199-599BAD247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7E46231-5076-C7EB-95F7-E97F8A6A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301" y="6486887"/>
            <a:ext cx="384059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478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413B-94DB-E415-AFB9-E1EF6E28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6620B4-BF99-7438-1B0D-D2C599AF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5808793-D6FE-2BE7-650F-184A006CFBDB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493707-9978-537F-5921-727085371131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1671438-FED6-5475-52B3-C0AF42381370}"/>
              </a:ext>
            </a:extLst>
          </p:cNvPr>
          <p:cNvSpPr txBox="1"/>
          <p:nvPr/>
        </p:nvSpPr>
        <p:spPr>
          <a:xfrm>
            <a:off x="2089976" y="2253916"/>
            <a:ext cx="8171849" cy="261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Visão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Ser referência em consultoria em análise de dados especializada em bares e restaurantes, reconhecida pela excelência em soluções inovadoras e pelo impacto positivo na transformação digital das empresas, contribuindo para o sucesso sustentável dos nossos clientes e o desenvolvimento das comunidades em que atuamos.</a:t>
            </a:r>
          </a:p>
          <a:p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C8F6F8-F71A-B4C5-8577-F0500B786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2" y="2681747"/>
            <a:ext cx="1763003" cy="1763003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DE839AE2-17CA-A428-F9A7-C73EAF7E9B1B}"/>
              </a:ext>
            </a:extLst>
          </p:cNvPr>
          <p:cNvSpPr/>
          <p:nvPr/>
        </p:nvSpPr>
        <p:spPr>
          <a:xfrm>
            <a:off x="3231475" y="239677"/>
            <a:ext cx="5717220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Posicionamento da Empresa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20AAE3-BBFA-88B1-1E97-4C5BBF6DE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8353271-179D-87CA-4879-2AF2D5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357" y="6470749"/>
            <a:ext cx="372122" cy="438378"/>
          </a:xfrm>
        </p:spPr>
        <p:txBody>
          <a:bodyPr/>
          <a:lstStyle/>
          <a:p>
            <a:fld id="{807ADF63-19A1-462D-8287-E5C6FF322A76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4900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C0B5-3A4B-6619-B5EE-1FB3FB9C0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4CAFF73-2C48-169A-8FFD-9A7CEAA41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63AD727-280B-73D5-C33F-F4D8E64B749C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CE19999-E66F-CCA8-9765-DFA0335B77B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564A1DA-9639-1A41-1D2B-2C0FAF723107}"/>
              </a:ext>
            </a:extLst>
          </p:cNvPr>
          <p:cNvSpPr txBox="1"/>
          <p:nvPr/>
        </p:nvSpPr>
        <p:spPr>
          <a:xfrm>
            <a:off x="2116607" y="1219086"/>
            <a:ext cx="8171849" cy="528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Valores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Inovação: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Estamos sempre em busca de novas tecnologias e métodos para entregar soluções criativas e eficientes.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Compromisso com o Cliente: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Nossos clientes são a nossa prioridade, e trabalhamos para entregar resultados que superem expectativas, adaptando-nos às suas necessidades.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Ética e Transparência: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Atuamos com integridade, transparência e respeito, garantindo a segurança e privacidade dos dados de nossos clientes.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Excelência: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Buscamos a excelência em tudo o que fazemos, desde a qualidade das nossas soluções até o atendimento ao cliente.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Colaboração: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Valorizamos o trabalho em equipe e acreditamos que a troca de ideias e conhecimentos constrói soluções mais fortes e inovadoras.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Sustentabilidade: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Comprometemo-nos com práticas responsáveis que gerem impactos positivos nas empresas e nas comunidades onde estamos presentes.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56F07F-C7F4-805E-FE67-D0D728F74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6" y="3071674"/>
            <a:ext cx="1739075" cy="1721318"/>
          </a:xfrm>
          <a:prstGeom prst="rect">
            <a:avLst/>
          </a:prstGeom>
        </p:spPr>
      </p:pic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A0291FE1-F96C-92EB-69D6-262A14F60BFD}"/>
              </a:ext>
            </a:extLst>
          </p:cNvPr>
          <p:cNvSpPr/>
          <p:nvPr/>
        </p:nvSpPr>
        <p:spPr>
          <a:xfrm>
            <a:off x="3231475" y="239677"/>
            <a:ext cx="5717220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Posicionamento da Empresa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545AEC-25D5-F0FE-ED31-E25BF77C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01C133-13AD-6964-3957-DB8FB729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913" y="6486887"/>
            <a:ext cx="429086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65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6B17-ACAA-2422-B855-4E974AF7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99B32DC-723A-BDB6-35FC-55575920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433435CD-2635-243A-D906-CAAF5393280A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D3D50AA-75A5-EC9D-796B-DCD538DA552C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5A64C6B4-2A82-2E4F-0918-8C5E8496E66A}"/>
              </a:ext>
            </a:extLst>
          </p:cNvPr>
          <p:cNvSpPr txBox="1">
            <a:spLocks/>
          </p:cNvSpPr>
          <p:nvPr/>
        </p:nvSpPr>
        <p:spPr>
          <a:xfrm>
            <a:off x="1477380" y="1514916"/>
            <a:ext cx="3817397" cy="398036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</a:t>
            </a:r>
          </a:p>
          <a:p>
            <a:pPr algn="l"/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Capacitação para os clientes</a:t>
            </a:r>
          </a:p>
          <a:p>
            <a:pPr algn="l"/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Expertise em I.A.</a:t>
            </a:r>
          </a:p>
          <a:p>
            <a:pPr algn="l"/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Especialização em bares e restaurantes</a:t>
            </a:r>
          </a:p>
          <a:p>
            <a:pPr algn="l"/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43D5DB3F-0C18-50B3-F705-CBE1C3F83FE0}"/>
              </a:ext>
            </a:extLst>
          </p:cNvPr>
          <p:cNvSpPr txBox="1">
            <a:spLocks/>
          </p:cNvSpPr>
          <p:nvPr/>
        </p:nvSpPr>
        <p:spPr>
          <a:xfrm>
            <a:off x="6300187" y="1514914"/>
            <a:ext cx="4113322" cy="398036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</a:t>
            </a:r>
          </a:p>
          <a:p>
            <a:pPr algn="l"/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85750" indent="-285750" algn="l" fontAlgn="ctr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Pequeno networking de prestadores de serviços</a:t>
            </a:r>
          </a:p>
          <a:p>
            <a:pPr algn="l" fontAlgn="ctr"/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 fontAlgn="ctr"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Recursos limitados </a:t>
            </a:r>
          </a:p>
          <a:p>
            <a:pPr algn="l" fontAlgn="ctr"/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Expertise em apenas um segmento do comércio</a:t>
            </a: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6AC899B-984C-5871-33BC-5971F765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77" y="1454343"/>
            <a:ext cx="636693" cy="63669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EF348D6-603F-887E-9BD8-01C29FF17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62" y="1471530"/>
            <a:ext cx="527884" cy="527884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8BD0E97B-9042-0037-0CCA-49B874266531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6E33EF-5FF8-A998-6095-C41BCE8F7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B0D3F0-95CE-24F7-3DA7-7D1321E4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422" y="6497383"/>
            <a:ext cx="393577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915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7EE4BBB-A027-4517-856B-7F1D247E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34E66D2-FC01-DE04-0B6C-BC246FC922E7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253D2A-1767-4A90-A6C4-40EC2BCBD6D4}"/>
              </a:ext>
            </a:extLst>
          </p:cNvPr>
          <p:cNvSpPr txBox="1"/>
          <p:nvPr/>
        </p:nvSpPr>
        <p:spPr>
          <a:xfrm>
            <a:off x="4903968" y="2410838"/>
            <a:ext cx="2872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Allan Queiroz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Bruno Correa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Henrique Lima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Paes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C0D13610-87C4-AB55-802A-CCC521CC4972}"/>
              </a:ext>
            </a:extLst>
          </p:cNvPr>
          <p:cNvSpPr/>
          <p:nvPr/>
        </p:nvSpPr>
        <p:spPr>
          <a:xfrm>
            <a:off x="4103738" y="242951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549E73-6AF8-52F7-9C9C-C95CDAE35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75F741-9944-4953-FE25-4B0AC296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8912" y="6511772"/>
            <a:ext cx="318856" cy="340240"/>
          </a:xfrm>
        </p:spPr>
        <p:txBody>
          <a:bodyPr/>
          <a:lstStyle/>
          <a:p>
            <a:fld id="{807ADF63-19A1-462D-8287-E5C6FF322A7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01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F9EC-25FE-8892-92C7-68037C693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280AE31-F21D-73BD-7E63-464155D0C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1BAA6470-C4F0-C83A-AACB-0A5D48B96788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E07826A-F544-207A-2AA6-D9AB16D5D2CF}"/>
              </a:ext>
            </a:extLst>
          </p:cNvPr>
          <p:cNvSpPr txBox="1">
            <a:spLocks/>
          </p:cNvSpPr>
          <p:nvPr/>
        </p:nvSpPr>
        <p:spPr>
          <a:xfrm>
            <a:off x="214904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474FBE-A684-5005-457E-EBC6202A7DBF}"/>
              </a:ext>
            </a:extLst>
          </p:cNvPr>
          <p:cNvSpPr/>
          <p:nvPr/>
        </p:nvSpPr>
        <p:spPr>
          <a:xfrm>
            <a:off x="32905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5D13290-1ADE-558C-8BB4-DE12C1BDC122}"/>
              </a:ext>
            </a:extLst>
          </p:cNvPr>
          <p:cNvSpPr/>
          <p:nvPr/>
        </p:nvSpPr>
        <p:spPr>
          <a:xfrm>
            <a:off x="323434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OPORTUNIDADES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3CF0AF-623E-8C9E-D99A-F01016F8D759}"/>
              </a:ext>
            </a:extLst>
          </p:cNvPr>
          <p:cNvSpPr/>
          <p:nvPr/>
        </p:nvSpPr>
        <p:spPr>
          <a:xfrm>
            <a:off x="6138678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CRESCIMENTO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A4E5ED-B432-BC4D-E92D-5A2331B4D165}"/>
              </a:ext>
            </a:extLst>
          </p:cNvPr>
          <p:cNvSpPr/>
          <p:nvPr/>
        </p:nvSpPr>
        <p:spPr>
          <a:xfrm>
            <a:off x="329051" y="49836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Capacitação para os clientes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ED0267-6C29-2354-C15B-701984FB7D19}"/>
              </a:ext>
            </a:extLst>
          </p:cNvPr>
          <p:cNvSpPr/>
          <p:nvPr/>
        </p:nvSpPr>
        <p:spPr>
          <a:xfrm>
            <a:off x="3234344" y="49836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effectLst/>
              </a:rPr>
              <a:t>Segundo a EBC (Empresa Brasil de Comunicação) em 2024 houve um aumento do número de bares e restaurantes com prejuízos.</a:t>
            </a:r>
            <a:endParaRPr lang="pt-BR" sz="12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4C3BCF5-F879-0ECA-7BA1-A2E00DF4D355}"/>
              </a:ext>
            </a:extLst>
          </p:cNvPr>
          <p:cNvSpPr/>
          <p:nvPr/>
        </p:nvSpPr>
        <p:spPr>
          <a:xfrm>
            <a:off x="6138678" y="49836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effectLst/>
              </a:rPr>
              <a:t>Desenvolver pontos estratégicos para captação de clientes, tanto fisicamente quando virtualmente, garantindo um bom trabalho de gestão de tráfego, e marketing digital.</a:t>
            </a:r>
            <a:endParaRPr lang="pt-BR" sz="12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935D78-8A5D-73F2-BBFD-7C5901F74FD5}"/>
              </a:ext>
            </a:extLst>
          </p:cNvPr>
          <p:cNvSpPr/>
          <p:nvPr/>
        </p:nvSpPr>
        <p:spPr>
          <a:xfrm>
            <a:off x="329051" y="3769329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Expertise em I.A.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F4B35CA-E81C-464B-30B9-5110B5608250}"/>
              </a:ext>
            </a:extLst>
          </p:cNvPr>
          <p:cNvSpPr/>
          <p:nvPr/>
        </p:nvSpPr>
        <p:spPr>
          <a:xfrm>
            <a:off x="3234344" y="3769330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</a:rPr>
              <a:t>Uma pesquisa realizada pela Associação Brasileira de Bares e Restaurantes (Abrasel) revelou que 28% dos bares e restaurantes brasileiros já utilizaram IA em algum momento. Esse número demonstra um crescente interesse no uso desse tipo de tecnologia para otimizar operações, aprimorar a experiência do cliente e impulsionar o crescimento do negócio.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19361A8-B515-1FDA-11C4-4E24A5C832A8}"/>
              </a:ext>
            </a:extLst>
          </p:cNvPr>
          <p:cNvSpPr/>
          <p:nvPr/>
        </p:nvSpPr>
        <p:spPr>
          <a:xfrm>
            <a:off x="6138678" y="3769330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</a:rPr>
              <a:t>Criação de </a:t>
            </a:r>
            <a:r>
              <a:rPr lang="pt-BR" sz="1100" dirty="0" err="1">
                <a:solidFill>
                  <a:srgbClr val="002060"/>
                </a:solidFill>
              </a:rPr>
              <a:t>I.A’s</a:t>
            </a:r>
            <a:r>
              <a:rPr lang="pt-BR" sz="1100" dirty="0">
                <a:solidFill>
                  <a:srgbClr val="002060"/>
                </a:solidFill>
              </a:rPr>
              <a:t> para atendimentos personalizados, com robôs que se baseiam em dados reais das empresas, dando suporte total ao cliente, e intermediando futuros atendimentos com nossos profissionais.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02B59BE-A9B5-E911-A20B-1AC4F26E103D}"/>
              </a:ext>
            </a:extLst>
          </p:cNvPr>
          <p:cNvSpPr/>
          <p:nvPr/>
        </p:nvSpPr>
        <p:spPr>
          <a:xfrm>
            <a:off x="324910" y="2556777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Especialização em bares e restaurantes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68D2BBF-25D2-EE72-0F76-54F080A4E462}"/>
              </a:ext>
            </a:extLst>
          </p:cNvPr>
          <p:cNvSpPr/>
          <p:nvPr/>
        </p:nvSpPr>
        <p:spPr>
          <a:xfrm>
            <a:off x="3230203" y="2556777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</a:rPr>
              <a:t>De acordo com a Abrasel (Associação Brasileira de Bares e Restaurantes), até o fim de 2024, a projeção é de que o setor fature cerca de R$ 428 bilhões, um crescimento 3,3% em relação ao ano passado.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EFD789-8F1B-F5ED-BB1D-3D5FC030BB71}"/>
              </a:ext>
            </a:extLst>
          </p:cNvPr>
          <p:cNvSpPr/>
          <p:nvPr/>
        </p:nvSpPr>
        <p:spPr>
          <a:xfrm>
            <a:off x="6134537" y="2556777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Aproveitar a localização estratégica em Sorocaba e expandir sua base de clientes para cidades vizinhas e grandes centros urbanos, oferecendo soluções personalizadas.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1B393A6-4FB9-69EA-CEF9-897E4785DB8F}"/>
              </a:ext>
            </a:extLst>
          </p:cNvPr>
          <p:cNvSpPr txBox="1">
            <a:spLocks/>
          </p:cNvSpPr>
          <p:nvPr/>
        </p:nvSpPr>
        <p:spPr>
          <a:xfrm>
            <a:off x="329051" y="1206148"/>
            <a:ext cx="11606796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 + oportunidades externas = estratégias de crescimento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EBD6781-A53E-C9BF-A7E7-68AEC76D3847}"/>
              </a:ext>
            </a:extLst>
          </p:cNvPr>
          <p:cNvSpPr/>
          <p:nvPr/>
        </p:nvSpPr>
        <p:spPr>
          <a:xfrm>
            <a:off x="9034139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2DBEB6F-CB27-794E-8610-A7F668D9789C}"/>
              </a:ext>
            </a:extLst>
          </p:cNvPr>
          <p:cNvSpPr/>
          <p:nvPr/>
        </p:nvSpPr>
        <p:spPr>
          <a:xfrm>
            <a:off x="9034139" y="49836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Gerar destaque aos nossos clientes, fazendo com que eles consigam se destacar no mercado, aumentando entre 9% a 15% sua receita até o terceiro mês.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7B2A2E9-1180-F68E-0F1D-28BE29DA7645}"/>
              </a:ext>
            </a:extLst>
          </p:cNvPr>
          <p:cNvSpPr/>
          <p:nvPr/>
        </p:nvSpPr>
        <p:spPr>
          <a:xfrm>
            <a:off x="9034139" y="3769330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Aprimorar as </a:t>
            </a:r>
            <a:r>
              <a:rPr lang="pt-BR" sz="1200" dirty="0" err="1">
                <a:solidFill>
                  <a:srgbClr val="002060"/>
                </a:solidFill>
              </a:rPr>
              <a:t>I.A’s</a:t>
            </a:r>
            <a:r>
              <a:rPr lang="pt-BR" sz="1200" dirty="0">
                <a:solidFill>
                  <a:srgbClr val="002060"/>
                </a:solidFill>
              </a:rPr>
              <a:t> generativas, afim de conseguirmos atender pelo menos 45% da nossa demanda com a utilização de nossos robôs.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7FE925-9185-A643-C7D4-68721CE9FF98}"/>
              </a:ext>
            </a:extLst>
          </p:cNvPr>
          <p:cNvSpPr/>
          <p:nvPr/>
        </p:nvSpPr>
        <p:spPr>
          <a:xfrm>
            <a:off x="9029998" y="2556777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Fechar contratos com 5 clientes até o final de 2024, e buscar uma crescente de 60% até junho de 2025.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8C02A53-9B3F-EC6A-9F2D-0155ABB1B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0" y="1980862"/>
            <a:ext cx="484499" cy="484499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E11E53B0-D163-977A-08F6-9AEDB3AD8277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DE1417-D0BB-B728-D0B1-D2BE02562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B8696C69-7ADA-1DBF-E6AC-C9BC6FE4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422" y="6486887"/>
            <a:ext cx="393577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39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2401-1C29-6113-8310-53C7CA48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0E3256-85E3-D5DE-2AA0-89963B8E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4C5FEFB9-11DB-A05B-7E84-F6CFC702D682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373FBCE-0112-E84D-09F4-01F8EE53E238}"/>
              </a:ext>
            </a:extLst>
          </p:cNvPr>
          <p:cNvSpPr txBox="1">
            <a:spLocks/>
          </p:cNvSpPr>
          <p:nvPr/>
        </p:nvSpPr>
        <p:spPr>
          <a:xfrm>
            <a:off x="241538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F79BF01-D194-0881-5E3C-14C1229C3817}"/>
              </a:ext>
            </a:extLst>
          </p:cNvPr>
          <p:cNvSpPr/>
          <p:nvPr/>
        </p:nvSpPr>
        <p:spPr>
          <a:xfrm>
            <a:off x="329048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A8A086E-E369-0A3E-D303-F1FCFA0DEE34}"/>
              </a:ext>
            </a:extLst>
          </p:cNvPr>
          <p:cNvSpPr/>
          <p:nvPr/>
        </p:nvSpPr>
        <p:spPr>
          <a:xfrm>
            <a:off x="323434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AMEAÇAS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93F77F-F120-8DBB-80D6-D4366428640D}"/>
              </a:ext>
            </a:extLst>
          </p:cNvPr>
          <p:cNvSpPr/>
          <p:nvPr/>
        </p:nvSpPr>
        <p:spPr>
          <a:xfrm>
            <a:off x="613867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ENFRENTAMENTO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9AB27E-4702-EB6B-53DB-99897CCCE7A1}"/>
              </a:ext>
            </a:extLst>
          </p:cNvPr>
          <p:cNvSpPr/>
          <p:nvPr/>
        </p:nvSpPr>
        <p:spPr>
          <a:xfrm>
            <a:off x="329048" y="4992564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Capacitação para os clientes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07D9CB-9C7C-A766-B90B-5C9FFB83B72D}"/>
              </a:ext>
            </a:extLst>
          </p:cNvPr>
          <p:cNvSpPr/>
          <p:nvPr/>
        </p:nvSpPr>
        <p:spPr>
          <a:xfrm>
            <a:off x="3234341" y="4992564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  <a:ea typeface="Aptos" panose="020B0004020202020204" pitchFamily="34" charset="0"/>
                <a:cs typeface="Aptos" panose="020B0004020202020204" pitchFamily="34" charset="0"/>
              </a:rPr>
              <a:t>Vendas de bares e restaurantes caem 4% em setembro/24, aponta Abrasel.</a:t>
            </a:r>
            <a:endParaRPr lang="pt-BR" sz="1200" dirty="0">
              <a:solidFill>
                <a:srgbClr val="002060"/>
              </a:solidFill>
              <a:effectLst/>
              <a:latin typeface="Calibri (Corpo)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7BFE5EB-856E-52BD-0C9D-91C8D7144F76}"/>
              </a:ext>
            </a:extLst>
          </p:cNvPr>
          <p:cNvSpPr/>
          <p:nvPr/>
        </p:nvSpPr>
        <p:spPr>
          <a:xfrm>
            <a:off x="6138674" y="4992564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Estudo de território, não somente físico, mas também virtual, e networkings, com sistemas de clube fidelidade, garantindo estar à frente da concorrência.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E170DE-3B22-01C2-6248-CA65C0D30C43}"/>
              </a:ext>
            </a:extLst>
          </p:cNvPr>
          <p:cNvSpPr/>
          <p:nvPr/>
        </p:nvSpPr>
        <p:spPr>
          <a:xfrm>
            <a:off x="329048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Expertise em I.A.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C9F2545-AE46-0F0A-43BE-A903AE7DC241}"/>
              </a:ext>
            </a:extLst>
          </p:cNvPr>
          <p:cNvSpPr/>
          <p:nvPr/>
        </p:nvSpPr>
        <p:spPr>
          <a:xfrm>
            <a:off x="3234341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Segundo Fecomercio-SP, regulação apressada da IA pode prejudicar desenvolvimento tecnológico e gerar custos ao país.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6B4F49-9327-0F5C-21DB-317685B0477A}"/>
              </a:ext>
            </a:extLst>
          </p:cNvPr>
          <p:cNvSpPr/>
          <p:nvPr/>
        </p:nvSpPr>
        <p:spPr>
          <a:xfrm>
            <a:off x="6138674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Desenvolver uma forte equipe judiciária para enfrentar essas adversidades, estando sempre dentro dos parâmetros regulatórios para evitar multas, ou ações que possam prejudicar a InsightLab.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39875CD-6EED-795A-C6E6-813F62BA89F6}"/>
              </a:ext>
            </a:extLst>
          </p:cNvPr>
          <p:cNvSpPr/>
          <p:nvPr/>
        </p:nvSpPr>
        <p:spPr>
          <a:xfrm>
            <a:off x="329048" y="256384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Especialização em bares e restaurantes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7B4F380-90C7-65E6-4B41-83B91CCBD8B5}"/>
              </a:ext>
            </a:extLst>
          </p:cNvPr>
          <p:cNvSpPr/>
          <p:nvPr/>
        </p:nvSpPr>
        <p:spPr>
          <a:xfrm>
            <a:off x="3234341" y="256384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Aumento da demanda por soluções de análise de dados, novas startups e empresas já estabelecidas podem entrar no mercado, tornando a competição acirrada.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1D93BC-4A44-7959-5DA1-D35E7E786B1D}"/>
              </a:ext>
            </a:extLst>
          </p:cNvPr>
          <p:cNvSpPr/>
          <p:nvPr/>
        </p:nvSpPr>
        <p:spPr>
          <a:xfrm>
            <a:off x="6138674" y="256384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Fidelizar clientes, sempre apresentando inovações em métodos e ferramentas, evidenciando que uma empresa especializada no ramo sempre será a melhor opção.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15D66AB-790E-89DC-DFB7-E9171E630C42}"/>
              </a:ext>
            </a:extLst>
          </p:cNvPr>
          <p:cNvSpPr txBox="1">
            <a:spLocks/>
          </p:cNvSpPr>
          <p:nvPr/>
        </p:nvSpPr>
        <p:spPr>
          <a:xfrm>
            <a:off x="355682" y="1206148"/>
            <a:ext cx="11606799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 + ameaças externas = estratégias de enfrentamento 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BEAEC16-5606-DCFC-8DDA-D3A9ECA8E9A4}"/>
              </a:ext>
            </a:extLst>
          </p:cNvPr>
          <p:cNvSpPr/>
          <p:nvPr/>
        </p:nvSpPr>
        <p:spPr>
          <a:xfrm>
            <a:off x="9034129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7D29A6-C0F2-259F-FA3D-A60DFBE880E0}"/>
              </a:ext>
            </a:extLst>
          </p:cNvPr>
          <p:cNvSpPr/>
          <p:nvPr/>
        </p:nvSpPr>
        <p:spPr>
          <a:xfrm>
            <a:off x="9034129" y="4992564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Aumentar a capacidade de atendimento de nossos clientes em pelo menos 15% ao ano, para que possam crescer progressivamente, e no máximo 25%, para evitar uma alta demanda na qual não conseguiríamos suprir.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621660B-0B6E-3270-89E4-3E5CC9775A96}"/>
              </a:ext>
            </a:extLst>
          </p:cNvPr>
          <p:cNvSpPr/>
          <p:nvPr/>
        </p:nvSpPr>
        <p:spPr>
          <a:xfrm>
            <a:off x="9034129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Garantir que 100% dos nossos funcionários participem de palestras e treinamentos que tratam  de assuntos sobre a LGPD.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7D1C1B1-1789-EF04-14ED-6B91D2C0D07E}"/>
              </a:ext>
            </a:extLst>
          </p:cNvPr>
          <p:cNvSpPr/>
          <p:nvPr/>
        </p:nvSpPr>
        <p:spPr>
          <a:xfrm>
            <a:off x="9034129" y="256384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Garantir que nossos clientes melhorem suas receitas em pelo menos 35% ao ano.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7D52A91-4A08-EA62-2577-94EA042AB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0" y="1980862"/>
            <a:ext cx="484499" cy="484499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200A1F0D-C4A3-AF58-DE76-905BCE9C7AB8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68CCC6-3CD3-D6FC-9721-A3D30E76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729F66B9-3429-0CA0-195F-C76AF155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2376" y="6492875"/>
            <a:ext cx="420210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5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BD84-3B2B-9C17-BA0E-5B050BBF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096898F-A5D0-1185-FC73-1B629CD0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5D895435-FC13-898A-6CE0-84B08A52E9A0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7D38A59-FAC2-B148-34F9-F3CF8E92D52C}"/>
              </a:ext>
            </a:extLst>
          </p:cNvPr>
          <p:cNvSpPr txBox="1">
            <a:spLocks/>
          </p:cNvSpPr>
          <p:nvPr/>
        </p:nvSpPr>
        <p:spPr>
          <a:xfrm>
            <a:off x="241538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2D2868-35BD-5A94-F7C3-5CF6C6944A76}"/>
              </a:ext>
            </a:extLst>
          </p:cNvPr>
          <p:cNvSpPr/>
          <p:nvPr/>
        </p:nvSpPr>
        <p:spPr>
          <a:xfrm>
            <a:off x="346806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2D822A-1C09-83CA-E8F0-B6A8AC8F8D2A}"/>
              </a:ext>
            </a:extLst>
          </p:cNvPr>
          <p:cNvSpPr/>
          <p:nvPr/>
        </p:nvSpPr>
        <p:spPr>
          <a:xfrm>
            <a:off x="325210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OPORTUNIDADES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D9EEBE-851F-A417-05AE-380B784D6AE7}"/>
              </a:ext>
            </a:extLst>
          </p:cNvPr>
          <p:cNvSpPr/>
          <p:nvPr/>
        </p:nvSpPr>
        <p:spPr>
          <a:xfrm>
            <a:off x="6156437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MELHORIA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1D75FF9-40C2-F76E-8960-87F1222EA22B}"/>
              </a:ext>
            </a:extLst>
          </p:cNvPr>
          <p:cNvSpPr/>
          <p:nvPr/>
        </p:nvSpPr>
        <p:spPr>
          <a:xfrm>
            <a:off x="346806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Pequeno networking de prestadores de serviços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E492DB-56D3-FC8E-3864-E2366AA05DF9}"/>
              </a:ext>
            </a:extLst>
          </p:cNvPr>
          <p:cNvSpPr/>
          <p:nvPr/>
        </p:nvSpPr>
        <p:spPr>
          <a:xfrm>
            <a:off x="3252101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Segundo o levantamento da ACATE, o setor de tecnologia no Brasil faturou R$ 754,9 bilhões em 2023, com um crescimento de 5,2% em relação ao ano anterior, e valor anual 23% maior se comparado a 2020.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AA082B-39DE-554D-9064-AD6ABEC91744}"/>
              </a:ext>
            </a:extLst>
          </p:cNvPr>
          <p:cNvSpPr/>
          <p:nvPr/>
        </p:nvSpPr>
        <p:spPr>
          <a:xfrm>
            <a:off x="6156437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Utilizar a ferramenta de terceiros a partir de uma parceria estratégica com desenvolvedores de softwares voltadas ao setor de logística, atendimento e fluxo de informações.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B14C95-19D2-E60A-247C-616D5FD9F7A5}"/>
              </a:ext>
            </a:extLst>
          </p:cNvPr>
          <p:cNvSpPr/>
          <p:nvPr/>
        </p:nvSpPr>
        <p:spPr>
          <a:xfrm>
            <a:off x="346806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Recursos limitados 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0D43A2-7F57-28E1-8A75-75673781FC6F}"/>
              </a:ext>
            </a:extLst>
          </p:cNvPr>
          <p:cNvSpPr/>
          <p:nvPr/>
        </p:nvSpPr>
        <p:spPr>
          <a:xfrm>
            <a:off x="3252101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Grandes franquias que dependem de uma análise minuciosa de dados para alavancar vendas, fidelizar clientes, melhorar processos logísticos e manter-se forte no mercado.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43C8B43-C007-C1D1-39DF-49D30B1F2201}"/>
              </a:ext>
            </a:extLst>
          </p:cNvPr>
          <p:cNvSpPr/>
          <p:nvPr/>
        </p:nvSpPr>
        <p:spPr>
          <a:xfrm>
            <a:off x="6156437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Com os recursos limitados para o atendimento a grandes redes com grandes contratos, faremos um atendimento progressivo, para evitar um choque na qualidade do serviço prestado.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1F93921-93FA-B1C5-C490-0D7E9E086048}"/>
              </a:ext>
            </a:extLst>
          </p:cNvPr>
          <p:cNvSpPr/>
          <p:nvPr/>
        </p:nvSpPr>
        <p:spPr>
          <a:xfrm>
            <a:off x="346806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Expertise em apenas um segmento do comércio</a:t>
            </a:r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5C2F22-4029-88D6-3BB3-46447418EDB6}"/>
              </a:ext>
            </a:extLst>
          </p:cNvPr>
          <p:cNvSpPr/>
          <p:nvPr/>
        </p:nvSpPr>
        <p:spPr>
          <a:xfrm>
            <a:off x="325210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Empresas de outros segmentos crescendo. No modelo de atacarejo, por exemplo, segmento que combina o atacado e o varejo, tem ganhado força, mesmo em crises econômicas,  Segundo o CEO do Grupo Coutinho.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304F01D-122C-6636-EE16-E434F17BE38A}"/>
              </a:ext>
            </a:extLst>
          </p:cNvPr>
          <p:cNvSpPr/>
          <p:nvPr/>
        </p:nvSpPr>
        <p:spPr>
          <a:xfrm>
            <a:off x="6156437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Adaptar-se rapidamente às novas circunstâncias para encontrar nichos de mercado inexplorados. Inovações em produtos e serviços podem se destacar.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F4829D3F-024C-EA49-9A2C-B5DE4957D1AE}"/>
              </a:ext>
            </a:extLst>
          </p:cNvPr>
          <p:cNvSpPr txBox="1">
            <a:spLocks/>
          </p:cNvSpPr>
          <p:nvPr/>
        </p:nvSpPr>
        <p:spPr>
          <a:xfrm>
            <a:off x="346806" y="1206148"/>
            <a:ext cx="11615675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 + oportunidades = estratégias de melhoria 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FC55FC-89CD-0D35-53FC-C34C72E8F958}"/>
              </a:ext>
            </a:extLst>
          </p:cNvPr>
          <p:cNvSpPr/>
          <p:nvPr/>
        </p:nvSpPr>
        <p:spPr>
          <a:xfrm>
            <a:off x="905189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3B099CB-A2CB-F962-A7AF-EEFBD6ABFCBA}"/>
              </a:ext>
            </a:extLst>
          </p:cNvPr>
          <p:cNvSpPr/>
          <p:nvPr/>
        </p:nvSpPr>
        <p:spPr>
          <a:xfrm>
            <a:off x="9051891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Manter fortes parcerias com pelo menos 3 fornecedores de produtos ou serviços, de cada setor da empresa.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B715102-BC3A-BF36-BCD3-3E03A7D31F20}"/>
              </a:ext>
            </a:extLst>
          </p:cNvPr>
          <p:cNvSpPr/>
          <p:nvPr/>
        </p:nvSpPr>
        <p:spPr>
          <a:xfrm>
            <a:off x="9051891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Fidelizar no mínimo 50% dos clientes em um período em média de 3 anos.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9D64FCA-2226-7069-A863-7C613594F14A}"/>
              </a:ext>
            </a:extLst>
          </p:cNvPr>
          <p:cNvSpPr/>
          <p:nvPr/>
        </p:nvSpPr>
        <p:spPr>
          <a:xfrm>
            <a:off x="905189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Garantir a expertise em bares e restaurantes, em 80% da nossa demanda, e nos 20% restantes, criar departamentos para atendimentos de empresas de outros segmentos, para diminuir impactos econômicos em caso de crise.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860FA9-0F47-8EF5-F2A1-F4D63521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6" y="1943254"/>
            <a:ext cx="527884" cy="527884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F4069F9D-62A6-E6F0-C9C2-2B8499C3261D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8994E3-E272-F729-6916-DCC850423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B624DA2C-309E-C8F6-8453-161242D2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422" y="6486855"/>
            <a:ext cx="393577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678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5CF4C-163B-6052-92A3-40F9A737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46C49FA-D8FA-D15D-1663-D0C69F3E9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6FE9DD7C-14A2-0D00-EEC8-9F586999F51E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F61DA9A-66E6-B97A-0654-813295745EE5}"/>
              </a:ext>
            </a:extLst>
          </p:cNvPr>
          <p:cNvSpPr txBox="1">
            <a:spLocks/>
          </p:cNvSpPr>
          <p:nvPr/>
        </p:nvSpPr>
        <p:spPr>
          <a:xfrm>
            <a:off x="22378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F3C48E-97B2-37B6-7ACF-9D93EF157072}"/>
              </a:ext>
            </a:extLst>
          </p:cNvPr>
          <p:cNvSpPr/>
          <p:nvPr/>
        </p:nvSpPr>
        <p:spPr>
          <a:xfrm>
            <a:off x="32905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906AFF5-87FF-C94B-7B5B-98D0E99E8A4B}"/>
              </a:ext>
            </a:extLst>
          </p:cNvPr>
          <p:cNvSpPr/>
          <p:nvPr/>
        </p:nvSpPr>
        <p:spPr>
          <a:xfrm>
            <a:off x="323434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OPORTUNIDADES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4A40FF-7380-47DC-F5EB-FD1D6CD69875}"/>
              </a:ext>
            </a:extLst>
          </p:cNvPr>
          <p:cNvSpPr/>
          <p:nvPr/>
        </p:nvSpPr>
        <p:spPr>
          <a:xfrm>
            <a:off x="6138679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DEFESA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FD3AAD-814B-12E0-9553-606FA09D087F}"/>
              </a:ext>
            </a:extLst>
          </p:cNvPr>
          <p:cNvSpPr/>
          <p:nvPr/>
        </p:nvSpPr>
        <p:spPr>
          <a:xfrm>
            <a:off x="329051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Pequeno networking de prestadores de serviços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C09F93-D391-C2E5-15F8-1F661EC720E8}"/>
              </a:ext>
            </a:extLst>
          </p:cNvPr>
          <p:cNvSpPr/>
          <p:nvPr/>
        </p:nvSpPr>
        <p:spPr>
          <a:xfrm>
            <a:off x="3234344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Muitos prestadores de serviços, por motivos diversos, podem não cumprir com a entrega ofertada, prejudicando assim, o trabalho da InsightLab.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B3D091-2A5A-4393-1A70-7DF33B9DE8B5}"/>
              </a:ext>
            </a:extLst>
          </p:cNvPr>
          <p:cNvSpPr/>
          <p:nvPr/>
        </p:nvSpPr>
        <p:spPr>
          <a:xfrm>
            <a:off x="6138679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Manter uma boa relação com prestadores de serviços, é uma opção indispensável, além de ter sempre uma empresa no “plano B”, garantindo que a logística nunca seja prejudicada.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8498E5-22A8-8F12-7DBA-E12432CA6A77}"/>
              </a:ext>
            </a:extLst>
          </p:cNvPr>
          <p:cNvSpPr/>
          <p:nvPr/>
        </p:nvSpPr>
        <p:spPr>
          <a:xfrm>
            <a:off x="329051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Recursos limitados 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54C27D-216F-554B-7324-57A85494C4BC}"/>
              </a:ext>
            </a:extLst>
          </p:cNvPr>
          <p:cNvSpPr/>
          <p:nvPr/>
        </p:nvSpPr>
        <p:spPr>
          <a:xfrm>
            <a:off x="3234344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O tamanho do mercado de análise de dados de alto desempenho é estimado em US$ 97,19 bilhões em 2024, e deverá atingir US$ 280,69 bilhões até 2029, aponta Mordor Intelligence.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ACF0736-2AF4-6A1E-0C3C-B0DB1DBE0915}"/>
              </a:ext>
            </a:extLst>
          </p:cNvPr>
          <p:cNvSpPr/>
          <p:nvPr/>
        </p:nvSpPr>
        <p:spPr>
          <a:xfrm>
            <a:off x="6138679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Ofertar vantagens de longo prazo em atendimentos continuados, com estratégias de desenvolvimento Beta, fazendo com que nossos clientes tenham uma relação mais forte com nossa empresa.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E5D09BA-47EB-8412-1A1F-4A20E1628E23}"/>
              </a:ext>
            </a:extLst>
          </p:cNvPr>
          <p:cNvSpPr/>
          <p:nvPr/>
        </p:nvSpPr>
        <p:spPr>
          <a:xfrm>
            <a:off x="32905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Expertise em apenas uma segmento do comércio</a:t>
            </a:r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00302ED-9F8A-15BC-B3DF-753AF2A144C9}"/>
              </a:ext>
            </a:extLst>
          </p:cNvPr>
          <p:cNvSpPr/>
          <p:nvPr/>
        </p:nvSpPr>
        <p:spPr>
          <a:xfrm>
            <a:off x="3234344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Crises econômicas, desastres naturais, pandemias, entre outros fatores podem afetar nosso setor. De acordo com a ONU, o crescimento econômico global deve desacelerar de uma estimativa de 2,7% em 2023 para 2,4% em 2024.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A059877-EED3-CF88-7C54-F5F2620270D7}"/>
              </a:ext>
            </a:extLst>
          </p:cNvPr>
          <p:cNvSpPr/>
          <p:nvPr/>
        </p:nvSpPr>
        <p:spPr>
          <a:xfrm>
            <a:off x="6138679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Oferecer planos flexíveis, parcelamentos e financiamentos em pacotes, e desenvolver um setor que esteja preparado para trabalhar com clientes de outros ramos, empresas que em determinadas crises, obtém vantagens por serviços de altas demandas.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47E5622-7780-EA15-A141-BB994FDFE510}"/>
              </a:ext>
            </a:extLst>
          </p:cNvPr>
          <p:cNvSpPr txBox="1">
            <a:spLocks/>
          </p:cNvSpPr>
          <p:nvPr/>
        </p:nvSpPr>
        <p:spPr>
          <a:xfrm>
            <a:off x="329051" y="1206148"/>
            <a:ext cx="11615674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 + ameaças = estratégia de defesa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90DAFC-2304-3D68-5036-33CCF2415DBD}"/>
              </a:ext>
            </a:extLst>
          </p:cNvPr>
          <p:cNvSpPr/>
          <p:nvPr/>
        </p:nvSpPr>
        <p:spPr>
          <a:xfrm>
            <a:off x="903413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BEDA12-E1AB-C9DA-E320-7C8E75620440}"/>
              </a:ext>
            </a:extLst>
          </p:cNvPr>
          <p:cNvSpPr/>
          <p:nvPr/>
        </p:nvSpPr>
        <p:spPr>
          <a:xfrm>
            <a:off x="9034134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Estabelecer e manter parcerias sólidas com no mínimo 3 fornecedores de produtos ou serviços em cada setor da empresa.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5052929-24B8-A833-B269-6537A1C26FDF}"/>
              </a:ext>
            </a:extLst>
          </p:cNvPr>
          <p:cNvSpPr/>
          <p:nvPr/>
        </p:nvSpPr>
        <p:spPr>
          <a:xfrm>
            <a:off x="9034134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Ser referência na área de análise de dados em Sorocaba e região até o final de 2029.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746E4B6-30D2-0D8F-C518-51B896D36FF4}"/>
              </a:ext>
            </a:extLst>
          </p:cNvPr>
          <p:cNvSpPr/>
          <p:nvPr/>
        </p:nvSpPr>
        <p:spPr>
          <a:xfrm>
            <a:off x="9034134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Manter os clientes, dando a eles a oportunidade de ver nossa empresa com mais valor. Agregar cerca de 20% da nossa capacidade de atendimento em empresas de diferentes setores até 2027.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E5B990B-41BE-D651-28D1-E5B74DBD7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" y="1943254"/>
            <a:ext cx="527884" cy="527884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38BDE04F-6E39-DAC7-4B12-49591A2C08DD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76E5E6-7AE5-3DBF-3AB5-02844D538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3658D4B3-7120-2516-C77A-A4428E4E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546" y="6486887"/>
            <a:ext cx="40245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667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6B5C9-ACE1-B613-5114-B710A66A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CC2844-BCD4-CAC5-ED37-214E33B06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BA4F018E-F489-EEC1-1BB6-48FBBBB6FC2C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5A99151-B899-FE1E-E7C8-53D121F6AA4B}"/>
              </a:ext>
            </a:extLst>
          </p:cNvPr>
          <p:cNvSpPr txBox="1">
            <a:spLocks/>
          </p:cNvSpPr>
          <p:nvPr/>
        </p:nvSpPr>
        <p:spPr>
          <a:xfrm>
            <a:off x="214904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8590A2B-4F19-1D64-F03C-E15175CF4D6E}"/>
              </a:ext>
            </a:extLst>
          </p:cNvPr>
          <p:cNvSpPr/>
          <p:nvPr/>
        </p:nvSpPr>
        <p:spPr>
          <a:xfrm>
            <a:off x="1947082" y="1704326"/>
            <a:ext cx="2402983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financeira 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3C3619-0295-EEE3-F526-82E6706B6304}"/>
              </a:ext>
            </a:extLst>
          </p:cNvPr>
          <p:cNvSpPr/>
          <p:nvPr/>
        </p:nvSpPr>
        <p:spPr>
          <a:xfrm>
            <a:off x="4425290" y="1704326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de Processos internos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F9B3C9-1DC1-1284-BB49-8B65599ADAA6}"/>
              </a:ext>
            </a:extLst>
          </p:cNvPr>
          <p:cNvSpPr/>
          <p:nvPr/>
        </p:nvSpPr>
        <p:spPr>
          <a:xfrm>
            <a:off x="429216" y="2302610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3778AF-ACB0-BB6C-4CAF-51754D2D53E0}"/>
              </a:ext>
            </a:extLst>
          </p:cNvPr>
          <p:cNvSpPr/>
          <p:nvPr/>
        </p:nvSpPr>
        <p:spPr>
          <a:xfrm>
            <a:off x="1947082" y="2302610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Ser referência na área de análise de dados em Sorocaba e região até o final de 2026.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C84836A-D44A-934D-2D9D-13EAC08856C6}"/>
              </a:ext>
            </a:extLst>
          </p:cNvPr>
          <p:cNvSpPr/>
          <p:nvPr/>
        </p:nvSpPr>
        <p:spPr>
          <a:xfrm>
            <a:off x="4425290" y="2302610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Realizar treinamentos internos e externos aos colaboradores focados para área de bares e restaurantes.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55A25FF-5614-381A-0E7C-4C7F1D648525}"/>
              </a:ext>
            </a:extLst>
          </p:cNvPr>
          <p:cNvSpPr/>
          <p:nvPr/>
        </p:nvSpPr>
        <p:spPr>
          <a:xfrm>
            <a:off x="429216" y="3307681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Indicador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CD67812-CECD-C7FA-0494-067A3F953FC9}"/>
              </a:ext>
            </a:extLst>
          </p:cNvPr>
          <p:cNvSpPr/>
          <p:nvPr/>
        </p:nvSpPr>
        <p:spPr>
          <a:xfrm>
            <a:off x="1947082" y="3307681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Realizar 300 visitas em clientes e fechar 20% até o final de 2026.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34534A1-0C59-64D9-C9D8-846CEB0E2399}"/>
              </a:ext>
            </a:extLst>
          </p:cNvPr>
          <p:cNvSpPr/>
          <p:nvPr/>
        </p:nvSpPr>
        <p:spPr>
          <a:xfrm>
            <a:off x="4425290" y="3307681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Colocar nossos colaboradores em visitas nos horários de pico em nossos clientes a fim de compreender o comportamento culturais das pessoas.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B99867F-C266-49D2-903C-F5F9BCA6693A}"/>
              </a:ext>
            </a:extLst>
          </p:cNvPr>
          <p:cNvSpPr/>
          <p:nvPr/>
        </p:nvSpPr>
        <p:spPr>
          <a:xfrm>
            <a:off x="429216" y="4312746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Metas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AC8E96-72E9-ACEF-2851-A0122EBC52CD}"/>
              </a:ext>
            </a:extLst>
          </p:cNvPr>
          <p:cNvSpPr/>
          <p:nvPr/>
        </p:nvSpPr>
        <p:spPr>
          <a:xfrm>
            <a:off x="1947082" y="4312746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Investir 10% do faturamento para fortalecer nossa marca nas redes sociais e parcerias com influenciadores.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F7C7429-B491-84E5-5F58-46D4D65C9F9E}"/>
              </a:ext>
            </a:extLst>
          </p:cNvPr>
          <p:cNvSpPr/>
          <p:nvPr/>
        </p:nvSpPr>
        <p:spPr>
          <a:xfrm>
            <a:off x="4425290" y="4312746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Fortalecer nossa cultura do cliente em primeiro lugar.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9F021E0-C957-9A04-3EA8-9B6938011DB8}"/>
              </a:ext>
            </a:extLst>
          </p:cNvPr>
          <p:cNvSpPr txBox="1">
            <a:spLocks/>
          </p:cNvSpPr>
          <p:nvPr/>
        </p:nvSpPr>
        <p:spPr>
          <a:xfrm>
            <a:off x="707754" y="1173536"/>
            <a:ext cx="4823039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Especialização em bares e restaurantes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72CC699-8EEE-D3A0-44D1-1DCFDB5FE35D}"/>
              </a:ext>
            </a:extLst>
          </p:cNvPr>
          <p:cNvSpPr/>
          <p:nvPr/>
        </p:nvSpPr>
        <p:spPr>
          <a:xfrm>
            <a:off x="6894616" y="1704326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Aprendizado e Crescimento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F904DC8-95FB-A486-C30B-9644B48D1658}"/>
              </a:ext>
            </a:extLst>
          </p:cNvPr>
          <p:cNvSpPr/>
          <p:nvPr/>
        </p:nvSpPr>
        <p:spPr>
          <a:xfrm>
            <a:off x="6894616" y="2302610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Aplicar os aprendizados e analisar o que dá certo ou errado.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7D4FBD9-1A0A-C57F-612F-4A86605D0D5D}"/>
              </a:ext>
            </a:extLst>
          </p:cNvPr>
          <p:cNvSpPr/>
          <p:nvPr/>
        </p:nvSpPr>
        <p:spPr>
          <a:xfrm>
            <a:off x="6894616" y="3307681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Ter um networking com os maiores bares e restaurantes da cidade.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5439C88-10A7-5F02-A496-40DF509D493D}"/>
              </a:ext>
            </a:extLst>
          </p:cNvPr>
          <p:cNvSpPr/>
          <p:nvPr/>
        </p:nvSpPr>
        <p:spPr>
          <a:xfrm>
            <a:off x="6894616" y="4312746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Separar 1 hora semanal para reunião com todos os colaboradores para compartilhamento de informações e aprendizado de uma maneira descontraída.</a:t>
            </a:r>
          </a:p>
        </p:txBody>
      </p:sp>
      <p:sp>
        <p:nvSpPr>
          <p:cNvPr id="25" name="Seta para a Esquerda e para Cima 1">
            <a:extLst>
              <a:ext uri="{FF2B5EF4-FFF2-40B4-BE49-F238E27FC236}">
                <a16:creationId xmlns:a16="http://schemas.microsoft.com/office/drawing/2014/main" id="{E0F55C28-8BBB-422D-83A6-A4A983FD138E}"/>
              </a:ext>
            </a:extLst>
          </p:cNvPr>
          <p:cNvSpPr/>
          <p:nvPr/>
        </p:nvSpPr>
        <p:spPr>
          <a:xfrm rot="10819532">
            <a:off x="923104" y="1852628"/>
            <a:ext cx="950628" cy="355884"/>
          </a:xfrm>
          <a:prstGeom prst="leftUpArrow">
            <a:avLst>
              <a:gd name="adj1" fmla="val 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D3A910F3-FC23-08C5-EC39-8D7AB1237791}"/>
              </a:ext>
            </a:extLst>
          </p:cNvPr>
          <p:cNvSpPr/>
          <p:nvPr/>
        </p:nvSpPr>
        <p:spPr>
          <a:xfrm>
            <a:off x="9375286" y="1704326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clientes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FD95A9F-9743-45F0-03C3-DAC763C4EB8A}"/>
              </a:ext>
            </a:extLst>
          </p:cNvPr>
          <p:cNvSpPr/>
          <p:nvPr/>
        </p:nvSpPr>
        <p:spPr>
          <a:xfrm>
            <a:off x="9375286" y="2302610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Uma empresa que através dos dados reduz custo e aumenta a lucratividade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E965915-54B4-C377-BDE7-345D59CE3B06}"/>
              </a:ext>
            </a:extLst>
          </p:cNvPr>
          <p:cNvSpPr/>
          <p:nvPr/>
        </p:nvSpPr>
        <p:spPr>
          <a:xfrm>
            <a:off x="9375286" y="3307681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Aumentar indicadores de satisfação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E7C5D008-A6E9-2B48-1AC3-C3F48AB486DE}"/>
              </a:ext>
            </a:extLst>
          </p:cNvPr>
          <p:cNvSpPr/>
          <p:nvPr/>
        </p:nvSpPr>
        <p:spPr>
          <a:xfrm>
            <a:off x="9375286" y="4312746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Deixar nossa marca forte nas redes socias e fazer com que nossos clientes reconheçam nossa marca realizando o aumento de leads e taxa de conversão.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FB4F5F8-6500-FB35-D76F-3235AE10693A}"/>
              </a:ext>
            </a:extLst>
          </p:cNvPr>
          <p:cNvSpPr/>
          <p:nvPr/>
        </p:nvSpPr>
        <p:spPr>
          <a:xfrm>
            <a:off x="425186" y="5327455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Iniciativas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3020A3C-9384-5E80-C7B5-9262F24272CC}"/>
              </a:ext>
            </a:extLst>
          </p:cNvPr>
          <p:cNvSpPr/>
          <p:nvPr/>
        </p:nvSpPr>
        <p:spPr>
          <a:xfrm>
            <a:off x="1943052" y="5327454"/>
            <a:ext cx="2402983" cy="937635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Investir, uma 1 vez ao ano, a um treinamento internacional a 2 colaboradores para que eles forneçam insights de uma visão do dos bares e restaurantes internacional.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01D4C47A-7B85-A50D-2DE3-8CB22A440163}"/>
              </a:ext>
            </a:extLst>
          </p:cNvPr>
          <p:cNvSpPr/>
          <p:nvPr/>
        </p:nvSpPr>
        <p:spPr>
          <a:xfrm>
            <a:off x="4421260" y="5327455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Foco na inovação na área de bares e restaurantes, trazendo insights internacionais.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D600A610-2E92-1188-0381-33553DD91CB4}"/>
              </a:ext>
            </a:extLst>
          </p:cNvPr>
          <p:cNvSpPr/>
          <p:nvPr/>
        </p:nvSpPr>
        <p:spPr>
          <a:xfrm>
            <a:off x="6890586" y="5327455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Aplicar as tendencias internacionais afim da inovação.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97A1A5-F1BE-FA15-94C1-712C1504557D}"/>
              </a:ext>
            </a:extLst>
          </p:cNvPr>
          <p:cNvSpPr/>
          <p:nvPr/>
        </p:nvSpPr>
        <p:spPr>
          <a:xfrm>
            <a:off x="9371256" y="5327455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Ser uma empresa que sempre inova com grandes insights nacionais e internacionais.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8" name="Estrela de 5 Pontas 2">
            <a:extLst>
              <a:ext uri="{FF2B5EF4-FFF2-40B4-BE49-F238E27FC236}">
                <a16:creationId xmlns:a16="http://schemas.microsoft.com/office/drawing/2014/main" id="{97187FB3-CB5A-4603-BF28-13C550AA64DB}"/>
              </a:ext>
              <a:ext uri="{147F2762-F138-4A5C-976F-8EAC2B608ADB}">
                <a16:predDERef xmlns:a16="http://schemas.microsoft.com/office/drawing/2014/main" pred="{E0F55C28-8BBB-422D-83A6-A4A983FD138E}"/>
              </a:ext>
            </a:extLst>
          </p:cNvPr>
          <p:cNvSpPr/>
          <p:nvPr/>
        </p:nvSpPr>
        <p:spPr>
          <a:xfrm>
            <a:off x="451407" y="1157937"/>
            <a:ext cx="24765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720CFDCE-A58D-33D7-D07A-67E576DCA8FA}"/>
              </a:ext>
            </a:extLst>
          </p:cNvPr>
          <p:cNvSpPr/>
          <p:nvPr/>
        </p:nvSpPr>
        <p:spPr>
          <a:xfrm>
            <a:off x="3400148" y="239677"/>
            <a:ext cx="521119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Balanced Scorecard (BSC)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BCEF27-65A4-B810-6B22-BC8799FC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8278FCDF-5B94-3B4C-9EAD-BC3A8BED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6056" y="6486887"/>
            <a:ext cx="41594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0418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D40A-9ADA-7435-B99E-2759E509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7566174-5EDD-4D9F-ED23-4D68A1DF5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6CA2F6B-7940-42C8-BDC9-449F9418CDAE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54A7ED0-0B07-0F7C-2B82-FE9DE80FFA07}"/>
              </a:ext>
            </a:extLst>
          </p:cNvPr>
          <p:cNvSpPr txBox="1">
            <a:spLocks/>
          </p:cNvSpPr>
          <p:nvPr/>
        </p:nvSpPr>
        <p:spPr>
          <a:xfrm>
            <a:off x="20602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8F9E519-93D2-44C2-1EFD-0B87EA30859E}"/>
              </a:ext>
            </a:extLst>
          </p:cNvPr>
          <p:cNvSpPr/>
          <p:nvPr/>
        </p:nvSpPr>
        <p:spPr>
          <a:xfrm>
            <a:off x="1964831" y="1686573"/>
            <a:ext cx="2402983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financeira 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4A8CA6-8CF8-77D3-C029-BCF71D1E1281}"/>
              </a:ext>
            </a:extLst>
          </p:cNvPr>
          <p:cNvSpPr/>
          <p:nvPr/>
        </p:nvSpPr>
        <p:spPr>
          <a:xfrm>
            <a:off x="4443039" y="1686573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de Processos internos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3E5757-C051-A8FC-44FB-C6C34DAFE10C}"/>
              </a:ext>
            </a:extLst>
          </p:cNvPr>
          <p:cNvSpPr/>
          <p:nvPr/>
        </p:nvSpPr>
        <p:spPr>
          <a:xfrm>
            <a:off x="444460" y="2284857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Objetivo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449B569-C55A-7781-ABAC-EE1007218CCE}"/>
              </a:ext>
            </a:extLst>
          </p:cNvPr>
          <p:cNvSpPr/>
          <p:nvPr/>
        </p:nvSpPr>
        <p:spPr>
          <a:xfrm>
            <a:off x="1964831" y="2284857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Aumentar a receita em 10% até o final de 2024, através de 5 novos contratos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B356FA-CC7B-BA70-7D6D-F8303FBCB425}"/>
              </a:ext>
            </a:extLst>
          </p:cNvPr>
          <p:cNvSpPr/>
          <p:nvPr/>
        </p:nvSpPr>
        <p:spPr>
          <a:xfrm>
            <a:off x="4443039" y="2284857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Fornecer treinamentos de técnicas de vendas aos colaboradores, caso alcance o objetivo fornecer um jantar no Outback.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F373BE2-4461-CACE-82F3-474C56979BA5}"/>
              </a:ext>
            </a:extLst>
          </p:cNvPr>
          <p:cNvSpPr/>
          <p:nvPr/>
        </p:nvSpPr>
        <p:spPr>
          <a:xfrm>
            <a:off x="444460" y="3289928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Indicador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0F78FB8-89BC-D45C-E4B8-698007367670}"/>
              </a:ext>
            </a:extLst>
          </p:cNvPr>
          <p:cNvSpPr/>
          <p:nvPr/>
        </p:nvSpPr>
        <p:spPr>
          <a:xfrm>
            <a:off x="1964831" y="3289928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Realizar no mínimo 20 visitas/reunião aos futuros clientes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5754449-94C2-C67E-1483-4E39A9E39C1E}"/>
              </a:ext>
            </a:extLst>
          </p:cNvPr>
          <p:cNvSpPr/>
          <p:nvPr/>
        </p:nvSpPr>
        <p:spPr>
          <a:xfrm>
            <a:off x="4443039" y="3289928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Analisar  a taxa de quantidade de reunião X Fechamento de contrato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5123815-4AAE-60ED-0389-59FDF95FF8DF}"/>
              </a:ext>
            </a:extLst>
          </p:cNvPr>
          <p:cNvSpPr/>
          <p:nvPr/>
        </p:nvSpPr>
        <p:spPr>
          <a:xfrm>
            <a:off x="444460" y="4294993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Metas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FA9A416-7C12-A5E8-E924-7F3E0DF5E022}"/>
              </a:ext>
            </a:extLst>
          </p:cNvPr>
          <p:cNvSpPr/>
          <p:nvPr/>
        </p:nvSpPr>
        <p:spPr>
          <a:xfrm>
            <a:off x="1964831" y="4294993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Realizar gestão de tráfego pago e orgânico em redes sociais afim de impulsionar o negócio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96FF88-7DE4-20CC-9D25-980258E08D3F}"/>
              </a:ext>
            </a:extLst>
          </p:cNvPr>
          <p:cNvSpPr/>
          <p:nvPr/>
        </p:nvSpPr>
        <p:spPr>
          <a:xfrm>
            <a:off x="4443039" y="4294993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Direcionar os anúncios para os principais clientes alvo.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2DE7AE81-AE09-36EC-8D7A-A5701355FAF7}"/>
              </a:ext>
            </a:extLst>
          </p:cNvPr>
          <p:cNvSpPr txBox="1">
            <a:spLocks/>
          </p:cNvSpPr>
          <p:nvPr/>
        </p:nvSpPr>
        <p:spPr>
          <a:xfrm>
            <a:off x="530375" y="1319906"/>
            <a:ext cx="11396595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Captação de novos clientes: Fechar contratos com 5 clientes até o final de 2024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C98EF39-C11C-53C3-5D26-87B8E8921A73}"/>
              </a:ext>
            </a:extLst>
          </p:cNvPr>
          <p:cNvSpPr/>
          <p:nvPr/>
        </p:nvSpPr>
        <p:spPr>
          <a:xfrm>
            <a:off x="6912365" y="1686573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Aprendizado e Crescimento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B9B0751-8C0F-D448-6EDF-C187C38C847B}"/>
              </a:ext>
            </a:extLst>
          </p:cNvPr>
          <p:cNvSpPr/>
          <p:nvPr/>
        </p:nvSpPr>
        <p:spPr>
          <a:xfrm>
            <a:off x="6912365" y="2284857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Analisar o quanto os atuais clientes nos indicam e estão dispostos a comprar nossos novos produtos, checando taxa de fechamento de novos contrato.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ADE092-FB6A-9A5A-F93B-ECDB0D30C456}"/>
              </a:ext>
            </a:extLst>
          </p:cNvPr>
          <p:cNvSpPr/>
          <p:nvPr/>
        </p:nvSpPr>
        <p:spPr>
          <a:xfrm>
            <a:off x="6912365" y="3289928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Avaliar a taxa de aumento da base de novos contratos após funcionarios participar dos treinamentos 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FD1E625-7874-30C1-7D2E-4A02217970DF}"/>
              </a:ext>
            </a:extLst>
          </p:cNvPr>
          <p:cNvSpPr/>
          <p:nvPr/>
        </p:nvSpPr>
        <p:spPr>
          <a:xfrm>
            <a:off x="6912365" y="4294993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Analisar como nossos concorrentes fazem os anúncios (Benchmark).</a:t>
            </a:r>
          </a:p>
        </p:txBody>
      </p:sp>
      <p:sp>
        <p:nvSpPr>
          <p:cNvPr id="25" name="Seta para a Esquerda e para Cima 1">
            <a:extLst>
              <a:ext uri="{FF2B5EF4-FFF2-40B4-BE49-F238E27FC236}">
                <a16:creationId xmlns:a16="http://schemas.microsoft.com/office/drawing/2014/main" id="{8E5500DD-2FD8-5384-58A0-EF907A6D4AEB}"/>
              </a:ext>
            </a:extLst>
          </p:cNvPr>
          <p:cNvSpPr/>
          <p:nvPr/>
        </p:nvSpPr>
        <p:spPr>
          <a:xfrm rot="10819532">
            <a:off x="940853" y="1834875"/>
            <a:ext cx="950628" cy="355884"/>
          </a:xfrm>
          <a:prstGeom prst="leftUpArrow">
            <a:avLst>
              <a:gd name="adj1" fmla="val 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D59B7FD-B4AB-4395-1409-C47483465D3D}"/>
              </a:ext>
            </a:extLst>
          </p:cNvPr>
          <p:cNvSpPr/>
          <p:nvPr/>
        </p:nvSpPr>
        <p:spPr>
          <a:xfrm>
            <a:off x="9393035" y="1686573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clientes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4B1179E-72D1-A347-6815-76F58792C0FF}"/>
              </a:ext>
            </a:extLst>
          </p:cNvPr>
          <p:cNvSpPr/>
          <p:nvPr/>
        </p:nvSpPr>
        <p:spPr>
          <a:xfrm>
            <a:off x="9393035" y="2284857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Aumentar taxa de satisfação do cliente em 15%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DAA8911A-D29E-28C9-D216-EB8BC288D017}"/>
              </a:ext>
            </a:extLst>
          </p:cNvPr>
          <p:cNvSpPr/>
          <p:nvPr/>
        </p:nvSpPr>
        <p:spPr>
          <a:xfrm>
            <a:off x="9393035" y="3289928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Aumentar indicadores de satisfação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38EAECB-023C-5F00-8BC3-DBC3F11E58A4}"/>
              </a:ext>
            </a:extLst>
          </p:cNvPr>
          <p:cNvSpPr/>
          <p:nvPr/>
        </p:nvSpPr>
        <p:spPr>
          <a:xfrm>
            <a:off x="9393035" y="4294993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Deixar nossa marca forte nas redes socias e fazer com que nossos clientes reconheçam nossa marca realizando o aumento de leads e taxa de conversão.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52FF78E-DD1A-C9FC-D391-A0B8D2E50602}"/>
              </a:ext>
            </a:extLst>
          </p:cNvPr>
          <p:cNvSpPr/>
          <p:nvPr/>
        </p:nvSpPr>
        <p:spPr>
          <a:xfrm>
            <a:off x="440430" y="5309702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Iniciativas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755C94E-4054-6CFD-587B-AEFB5B7ED06F}"/>
              </a:ext>
            </a:extLst>
          </p:cNvPr>
          <p:cNvSpPr/>
          <p:nvPr/>
        </p:nvSpPr>
        <p:spPr>
          <a:xfrm>
            <a:off x="1960801" y="5309701"/>
            <a:ext cx="2402983" cy="937635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Criar 2 novos produtos até o final de 2024. (Mentorias Online[R$5.000] e evento presencial de networking para clientes [R$500])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D8888B1-1A4F-A887-E8B0-9D7274E47728}"/>
              </a:ext>
            </a:extLst>
          </p:cNvPr>
          <p:cNvSpPr/>
          <p:nvPr/>
        </p:nvSpPr>
        <p:spPr>
          <a:xfrm>
            <a:off x="4439009" y="5309702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Qualificar colaboradores para captar novos clientes no âmbito online e no evento presencial.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37C4D387-10D5-0DF9-3F57-89B52B5FD76C}"/>
              </a:ext>
            </a:extLst>
          </p:cNvPr>
          <p:cNvSpPr/>
          <p:nvPr/>
        </p:nvSpPr>
        <p:spPr>
          <a:xfrm>
            <a:off x="6908335" y="5309702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70" dirty="0">
                <a:solidFill>
                  <a:srgbClr val="002060"/>
                </a:solidFill>
                <a:latin typeface="Calibri (Corpo)"/>
              </a:rPr>
              <a:t>Participação ativa dos colaboradores em workshops, conferências, palestras e treinamentos entre outros, afim realizar networking e convivência com concorrentes afim de entender a maneira de trabalho.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B596B83-5B86-19AC-9EDD-267EAA229867}"/>
              </a:ext>
            </a:extLst>
          </p:cNvPr>
          <p:cNvSpPr/>
          <p:nvPr/>
        </p:nvSpPr>
        <p:spPr>
          <a:xfrm>
            <a:off x="9389005" y="5309702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Fornecer aumento de vendas em 5% aos nossos clientes até o final de 2024. </a:t>
            </a:r>
          </a:p>
        </p:txBody>
      </p:sp>
      <p:sp>
        <p:nvSpPr>
          <p:cNvPr id="2" name="Estrela de 5 Pontas 2">
            <a:extLst>
              <a:ext uri="{FF2B5EF4-FFF2-40B4-BE49-F238E27FC236}">
                <a16:creationId xmlns:a16="http://schemas.microsoft.com/office/drawing/2014/main" id="{2018054C-856A-96BF-154F-D4AA0E5D406D}"/>
              </a:ext>
              <a:ext uri="{147F2762-F138-4A5C-976F-8EAC2B608ADB}">
                <a16:predDERef xmlns:a16="http://schemas.microsoft.com/office/drawing/2014/main" pred="{E0F55C28-8BBB-422D-83A6-A4A983FD138E}"/>
              </a:ext>
            </a:extLst>
          </p:cNvPr>
          <p:cNvSpPr/>
          <p:nvPr/>
        </p:nvSpPr>
        <p:spPr>
          <a:xfrm>
            <a:off x="282726" y="1308863"/>
            <a:ext cx="24765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EEB2C0E3-2603-EC01-68B2-3BC958E65E60}"/>
              </a:ext>
            </a:extLst>
          </p:cNvPr>
          <p:cNvSpPr/>
          <p:nvPr/>
        </p:nvSpPr>
        <p:spPr>
          <a:xfrm>
            <a:off x="3400148" y="239677"/>
            <a:ext cx="521119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Balanced Scorecard (BSC)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D193DE-E13F-3C1A-0128-18CC3E88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16672FD-19A9-067D-F671-9BBC43A3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3804" y="6497930"/>
            <a:ext cx="398195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68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24D1-4070-2B79-701B-48979746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73ECE1B-0DB0-A7E2-8844-5AEF2FA47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47BE6D1B-B1DD-9B13-EAF8-FAA7E2D8E10C}"/>
              </a:ext>
            </a:extLst>
          </p:cNvPr>
          <p:cNvSpPr/>
          <p:nvPr/>
        </p:nvSpPr>
        <p:spPr>
          <a:xfrm>
            <a:off x="117247" y="239677"/>
            <a:ext cx="11967171" cy="6521340"/>
          </a:xfrm>
          <a:prstGeom prst="round2DiagRect">
            <a:avLst>
              <a:gd name="adj1" fmla="val 896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D437DC3-DE93-C886-0797-5317585BFD27}"/>
              </a:ext>
            </a:extLst>
          </p:cNvPr>
          <p:cNvSpPr txBox="1">
            <a:spLocks/>
          </p:cNvSpPr>
          <p:nvPr/>
        </p:nvSpPr>
        <p:spPr>
          <a:xfrm>
            <a:off x="20602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32BB44-16EA-795F-7622-0A5F91FEBD2D}"/>
              </a:ext>
            </a:extLst>
          </p:cNvPr>
          <p:cNvSpPr/>
          <p:nvPr/>
        </p:nvSpPr>
        <p:spPr>
          <a:xfrm>
            <a:off x="204763" y="984147"/>
            <a:ext cx="1620000" cy="28536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What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3D2793-7561-6F10-485D-380A1FBA6493}"/>
              </a:ext>
            </a:extLst>
          </p:cNvPr>
          <p:cNvSpPr/>
          <p:nvPr/>
        </p:nvSpPr>
        <p:spPr>
          <a:xfrm>
            <a:off x="1890525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Why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8A64AB-F91A-7CCE-7305-873AD77B76B0}"/>
              </a:ext>
            </a:extLst>
          </p:cNvPr>
          <p:cNvSpPr/>
          <p:nvPr/>
        </p:nvSpPr>
        <p:spPr>
          <a:xfrm>
            <a:off x="3576287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</a:t>
            </a: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here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45F826C-4365-4CDE-FB1C-F41DC439D3C8}"/>
              </a:ext>
            </a:extLst>
          </p:cNvPr>
          <p:cNvSpPr/>
          <p:nvPr/>
        </p:nvSpPr>
        <p:spPr>
          <a:xfrm>
            <a:off x="204763" y="1334828"/>
            <a:ext cx="1620000" cy="897054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Ajudar os clientes a se destacarem no mercado e aumentar sua receita entre 9% e 15% até o terceiro mês.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EDE88B-7F7E-EF1D-7AC9-91CC21FBDF9F}"/>
              </a:ext>
            </a:extLst>
          </p:cNvPr>
          <p:cNvSpPr/>
          <p:nvPr/>
        </p:nvSpPr>
        <p:spPr>
          <a:xfrm>
            <a:off x="1891925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Fortalecer a competitividade dos clientes no mercado.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ECCFC96-6F78-1633-EDC8-AF3834DC2110}"/>
              </a:ext>
            </a:extLst>
          </p:cNvPr>
          <p:cNvSpPr/>
          <p:nvPr/>
        </p:nvSpPr>
        <p:spPr>
          <a:xfrm>
            <a:off x="3579087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Clientes da InsightLab, com ênfase inicial nos bares e restaurantes já parceiros.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C5E384-7616-87EE-1AFC-908773A9BB3A}"/>
              </a:ext>
            </a:extLst>
          </p:cNvPr>
          <p:cNvSpPr/>
          <p:nvPr/>
        </p:nvSpPr>
        <p:spPr>
          <a:xfrm>
            <a:off x="204763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Aprimorar as I.A.s generativas para que consigam atender pelo menos 45% da demanda da empresa utilizando robôs.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9C50A0-25E3-E514-ABD2-BB65F817659B}"/>
              </a:ext>
            </a:extLst>
          </p:cNvPr>
          <p:cNvSpPr/>
          <p:nvPr/>
        </p:nvSpPr>
        <p:spPr>
          <a:xfrm>
            <a:off x="10327737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Conforme os pacotes de serviço, variando de R$ 500 a R$ 3.000 mensais, dependendo do nível de personalização e suporte.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5124F76-E2F1-8084-7F05-D99580862FCC}"/>
              </a:ext>
            </a:extLst>
          </p:cNvPr>
          <p:cNvSpPr/>
          <p:nvPr/>
        </p:nvSpPr>
        <p:spPr>
          <a:xfrm>
            <a:off x="5266249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Equipe de Tecnologia e Desenvolvimento, com suporte das áreas de Análise de Dados e Consultoria ao Cliente.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B41C81B-9733-3825-3D7D-C62E3617CBA3}"/>
              </a:ext>
            </a:extLst>
          </p:cNvPr>
          <p:cNvSpPr/>
          <p:nvPr/>
        </p:nvSpPr>
        <p:spPr>
          <a:xfrm>
            <a:off x="1891925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Aumentar a eficiência e reduzir a carga de trabalho humano, permitindo um atendimento mais rápido e escalável aos clientes.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6E7B81E-1587-E90E-1955-43225431CDAF}"/>
              </a:ext>
            </a:extLst>
          </p:cNvPr>
          <p:cNvSpPr/>
          <p:nvPr/>
        </p:nvSpPr>
        <p:spPr>
          <a:xfrm>
            <a:off x="3579087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Implementação interna nas plataformas de atendimento e nas soluções de consultoria oferecidas pela InsightLab.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21DB93E-F08D-9FCE-5D73-C75C4D0A3BA3}"/>
              </a:ext>
            </a:extLst>
          </p:cNvPr>
          <p:cNvSpPr/>
          <p:nvPr/>
        </p:nvSpPr>
        <p:spPr>
          <a:xfrm>
            <a:off x="5262049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Who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965BD67-FC53-7672-B5C1-255EBA9BA233}"/>
              </a:ext>
            </a:extLst>
          </p:cNvPr>
          <p:cNvSpPr/>
          <p:nvPr/>
        </p:nvSpPr>
        <p:spPr>
          <a:xfrm>
            <a:off x="5266249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Cientista de Dados com foco especial nas equipes de consultoria ao cliente e marketing.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BA6DE42-1205-B737-B49A-BB30B7B4A91A}"/>
              </a:ext>
            </a:extLst>
          </p:cNvPr>
          <p:cNvSpPr/>
          <p:nvPr/>
        </p:nvSpPr>
        <p:spPr>
          <a:xfrm>
            <a:off x="6953411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Até o terceiro mês após a implementação das soluções de análise de dados e consultoria.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52B7FAA-A6BB-03D3-EEF3-717B7E71E872}"/>
              </a:ext>
            </a:extLst>
          </p:cNvPr>
          <p:cNvSpPr/>
          <p:nvPr/>
        </p:nvSpPr>
        <p:spPr>
          <a:xfrm>
            <a:off x="8640573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Por meio de análises de dados,  com foco em otimização de operações e estratégias de marketing.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71B61E8-C566-7C8B-231C-E8EA6022F156}"/>
              </a:ext>
            </a:extLst>
          </p:cNvPr>
          <p:cNvSpPr/>
          <p:nvPr/>
        </p:nvSpPr>
        <p:spPr>
          <a:xfrm>
            <a:off x="6947811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When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2EDF069-28EF-976A-9B82-C98806AB9801}"/>
              </a:ext>
            </a:extLst>
          </p:cNvPr>
          <p:cNvSpPr/>
          <p:nvPr/>
        </p:nvSpPr>
        <p:spPr>
          <a:xfrm>
            <a:off x="8633573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How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41A9E0B-FEF0-EA8F-9650-1A38485E91D9}"/>
              </a:ext>
            </a:extLst>
          </p:cNvPr>
          <p:cNvSpPr/>
          <p:nvPr/>
        </p:nvSpPr>
        <p:spPr>
          <a:xfrm>
            <a:off x="10319334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How Much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910A698-B9AE-8ED4-EC01-FFAE7B7BFDF7}"/>
              </a:ext>
            </a:extLst>
          </p:cNvPr>
          <p:cNvSpPr/>
          <p:nvPr/>
        </p:nvSpPr>
        <p:spPr>
          <a:xfrm>
            <a:off x="6953411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Primeiro semestre/2025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B0E4F0D-80B9-CFF3-3C06-431CC7ACF9EE}"/>
              </a:ext>
            </a:extLst>
          </p:cNvPr>
          <p:cNvSpPr/>
          <p:nvPr/>
        </p:nvSpPr>
        <p:spPr>
          <a:xfrm>
            <a:off x="8640573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Treinamento contínuo dos modelos de I.A. e integração com as plataformas de atendimento.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A19BD75-4D84-A827-E4CA-2364777A6067}"/>
              </a:ext>
            </a:extLst>
          </p:cNvPr>
          <p:cNvSpPr/>
          <p:nvPr/>
        </p:nvSpPr>
        <p:spPr>
          <a:xfrm>
            <a:off x="10327737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Investimento em tecnologia e infra. para desenv. de I.A.s, estimado conf. o orçamento anual da área de Tecnologia.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7F1E9EA-5B6B-F105-A3F6-4EE8CBCD727B}"/>
              </a:ext>
            </a:extLst>
          </p:cNvPr>
          <p:cNvSpPr/>
          <p:nvPr/>
        </p:nvSpPr>
        <p:spPr>
          <a:xfrm>
            <a:off x="204763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Aumentar a capacidade de atendimento dos clientes entre 15% e 25% ao ano.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ABE6675-C2C2-D545-F5D2-246FE9551635}"/>
              </a:ext>
            </a:extLst>
          </p:cNvPr>
          <p:cNvSpPr/>
          <p:nvPr/>
        </p:nvSpPr>
        <p:spPr>
          <a:xfrm>
            <a:off x="5266249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Consultores com suporte da área de Marketing para auxiliar na adaptação dos clientes ao aumento de demanda.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EC4B97C-5927-0AE4-4C0D-31E7C293FEF3}"/>
              </a:ext>
            </a:extLst>
          </p:cNvPr>
          <p:cNvSpPr/>
          <p:nvPr/>
        </p:nvSpPr>
        <p:spPr>
          <a:xfrm>
            <a:off x="1891925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Promover um crescimento sustentável dos clientes, evitando sobrecarga e mantendo a qualidade no atendimento.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DBF2283-1B71-31BE-41DF-2FEB777AC2B7}"/>
              </a:ext>
            </a:extLst>
          </p:cNvPr>
          <p:cNvSpPr/>
          <p:nvPr/>
        </p:nvSpPr>
        <p:spPr>
          <a:xfrm>
            <a:off x="3579087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Nos estabelecimentos de clientes, com maior foco em bares e restaurantes com potencial de crescimento.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6E12E6B-7084-F157-905F-0DC337F153A8}"/>
              </a:ext>
            </a:extLst>
          </p:cNvPr>
          <p:cNvSpPr/>
          <p:nvPr/>
        </p:nvSpPr>
        <p:spPr>
          <a:xfrm>
            <a:off x="6953411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Ao longo de cada ano, com revisões trimestrais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18704FB-F4BD-ADD9-0FEC-3648A007F4AE}"/>
              </a:ext>
            </a:extLst>
          </p:cNvPr>
          <p:cNvSpPr/>
          <p:nvPr/>
        </p:nvSpPr>
        <p:spPr>
          <a:xfrm>
            <a:off x="8640573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Por meio de otimização de processos operacionais, análise de dados para identificar melhorias e consultoria personalizada.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325DB53-B9F7-A689-B888-CF581CB4FA98}"/>
              </a:ext>
            </a:extLst>
          </p:cNvPr>
          <p:cNvSpPr/>
          <p:nvPr/>
        </p:nvSpPr>
        <p:spPr>
          <a:xfrm>
            <a:off x="10327737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Custo embutido nos pacotes de consultoria e análise, com investimento em ferramentas de análise e treinamento dos clientes.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C4F2B07-3EDE-629E-8F69-7079F3DA40F6}"/>
              </a:ext>
            </a:extLst>
          </p:cNvPr>
          <p:cNvSpPr/>
          <p:nvPr/>
        </p:nvSpPr>
        <p:spPr>
          <a:xfrm>
            <a:off x="196360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Garantir que 100% dos nossos funcionários participem de palestras e treinamentos que tratam  de assuntos sobre a LGPD.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CA1E6FC-824D-DC41-5C46-1D8D38CFBB2C}"/>
              </a:ext>
            </a:extLst>
          </p:cNvPr>
          <p:cNvSpPr/>
          <p:nvPr/>
        </p:nvSpPr>
        <p:spPr>
          <a:xfrm>
            <a:off x="5257846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Equipes de Compliance, Jurídico e Segurança de Dados, com apoio de todos os setores para garantir conformidade.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78A203E-73E7-DAFE-2967-35B26717D4A0}"/>
              </a:ext>
            </a:extLst>
          </p:cNvPr>
          <p:cNvSpPr/>
          <p:nvPr/>
        </p:nvSpPr>
        <p:spPr>
          <a:xfrm>
            <a:off x="1883522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Proteger a saúde financeira e a continuidade das operações da empresa, evitando riscos legais.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B89408D-B30D-A9BA-4CCC-8519BA1E9287}"/>
              </a:ext>
            </a:extLst>
          </p:cNvPr>
          <p:cNvSpPr/>
          <p:nvPr/>
        </p:nvSpPr>
        <p:spPr>
          <a:xfrm>
            <a:off x="3570684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Em todas as operações da InsightLab, com especial atenção às áreas de coleta, armazenamento e análise de dados dos clientes.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ED50B463-6D62-1DAF-F754-0D86CA64115D}"/>
              </a:ext>
            </a:extLst>
          </p:cNvPr>
          <p:cNvSpPr/>
          <p:nvPr/>
        </p:nvSpPr>
        <p:spPr>
          <a:xfrm>
            <a:off x="6945008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De forma contínua, com revisões semestrais.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D930EC4-24DB-4BD5-FDC8-07618E336E73}"/>
              </a:ext>
            </a:extLst>
          </p:cNvPr>
          <p:cNvSpPr/>
          <p:nvPr/>
        </p:nvSpPr>
        <p:spPr>
          <a:xfrm>
            <a:off x="8632170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Implementando políticas de compliance e conformidade com LGPD, realizando auditorias regulares e treinamentos de boas práticas para a equipe.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C84D5D6-476B-1036-3F2C-72472E642CF6}"/>
              </a:ext>
            </a:extLst>
          </p:cNvPr>
          <p:cNvSpPr/>
          <p:nvPr/>
        </p:nvSpPr>
        <p:spPr>
          <a:xfrm>
            <a:off x="10319334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>
                <a:solidFill>
                  <a:srgbClr val="002060"/>
                </a:solidFill>
                <a:latin typeface="Calibri (Corpo)"/>
              </a:rPr>
              <a:t>Investimento em consultoria jurídica, ferramentas de compliance e treinamentos, com custo estimado no orçamento de segurança e conformidade.</a:t>
            </a:r>
            <a:endParaRPr lang="pt-BR" sz="9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BD9CAC4-F7E0-EEBE-2807-DD019B6E2366}"/>
              </a:ext>
            </a:extLst>
          </p:cNvPr>
          <p:cNvSpPr/>
          <p:nvPr/>
        </p:nvSpPr>
        <p:spPr>
          <a:xfrm>
            <a:off x="204763" y="5165078"/>
            <a:ext cx="1620000" cy="130674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Desenvolver soluções de análise de dados personalizadas e estratégias baseadas em insights para ajudar bares e restaurantes a aumentar suas receitas em 35% ao ano.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271641F5-08B3-E38D-6B09-5857ABE991B3}"/>
              </a:ext>
            </a:extLst>
          </p:cNvPr>
          <p:cNvSpPr/>
          <p:nvPr/>
        </p:nvSpPr>
        <p:spPr>
          <a:xfrm>
            <a:off x="5266249" y="5165078"/>
            <a:ext cx="1620000" cy="1306742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 equipe da InsightLab Consultoria, com papéis divididos: Cientistas e Engenheiro de Dados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47DA953-DF6A-C19A-1311-073EC66CA33F}"/>
              </a:ext>
            </a:extLst>
          </p:cNvPr>
          <p:cNvSpPr/>
          <p:nvPr/>
        </p:nvSpPr>
        <p:spPr>
          <a:xfrm>
            <a:off x="1891925" y="5165077"/>
            <a:ext cx="1620000" cy="1306741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Para entregar valor real aos clientes, ajudando-os a maximizar lucros, melhorar a eficiência operacional e oferecer experiências mais atrativas aos consumidores.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DA914A74-BCB1-7035-F51E-BDF413B2C333}"/>
              </a:ext>
            </a:extLst>
          </p:cNvPr>
          <p:cNvSpPr/>
          <p:nvPr/>
        </p:nvSpPr>
        <p:spPr>
          <a:xfrm>
            <a:off x="3579087" y="5165077"/>
            <a:ext cx="1620000" cy="1306742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Principalmente de forma remota, utilizando ferramentas digitais para análise e comunicação. Quando necessário, reuniões presenciais ou visitas aos estabelecimentos dos clientes.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69D0C104-D5BF-5184-F3B1-B98FF774652C}"/>
              </a:ext>
            </a:extLst>
          </p:cNvPr>
          <p:cNvSpPr/>
          <p:nvPr/>
        </p:nvSpPr>
        <p:spPr>
          <a:xfrm>
            <a:off x="6953411" y="5165077"/>
            <a:ext cx="1620000" cy="130674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Dentro de 12 meses, com avaliações trimestrais.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3523310-549A-A261-B136-63497E22FEF0}"/>
              </a:ext>
            </a:extLst>
          </p:cNvPr>
          <p:cNvSpPr/>
          <p:nvPr/>
        </p:nvSpPr>
        <p:spPr>
          <a:xfrm>
            <a:off x="8640573" y="5165077"/>
            <a:ext cx="1620000" cy="1306744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Desenvolvimento de dashboards para monitoramento em tempo real, treinamento da equipe dos clientes para implementar mudanças sugeridas e revisão constante de estratégias com base no desempenho real.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9321EEB-FF4C-F2F3-A53A-EEC39D0D0795}"/>
              </a:ext>
            </a:extLst>
          </p:cNvPr>
          <p:cNvSpPr/>
          <p:nvPr/>
        </p:nvSpPr>
        <p:spPr>
          <a:xfrm>
            <a:off x="10327737" y="5165077"/>
            <a:ext cx="1620000" cy="130674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O investimento será proporcional ao escopo do projeto para cada cliente, contemplando: Taxa inicial de diagnóstico. Mensalidade para suporte contínuo e análise. Custo de ferramentas e recursos de análise.</a:t>
            </a:r>
          </a:p>
        </p:txBody>
      </p:sp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04CAC224-BAA5-E3D5-ACC7-99F00DF9FBB4}"/>
              </a:ext>
            </a:extLst>
          </p:cNvPr>
          <p:cNvSpPr/>
          <p:nvPr/>
        </p:nvSpPr>
        <p:spPr>
          <a:xfrm>
            <a:off x="4625266" y="239677"/>
            <a:ext cx="2831977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5W2H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B4A358-AB2B-751B-5687-DAE477B11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388084" y="246626"/>
            <a:ext cx="640029" cy="843379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6FE48EBD-4B4B-352E-A674-9A5CEE9E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933" y="6499824"/>
            <a:ext cx="362899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36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EAD4E-C73E-0577-AD9A-D48FBDE7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E0B9407-0F99-0B6C-27FC-FB0A2AC77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E3296027-4251-2AE2-D93D-DE8A98863AF5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C116E24-0761-8966-45C2-125BBA4EC189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4B8D0D14-09DC-F0A1-4193-B1E4A482328F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00BD1481-C9DA-01A7-B93F-877609017493}"/>
              </a:ext>
            </a:extLst>
          </p:cNvPr>
          <p:cNvSpPr/>
          <p:nvPr/>
        </p:nvSpPr>
        <p:spPr>
          <a:xfrm>
            <a:off x="4003829" y="239677"/>
            <a:ext cx="4474345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Simulação Insights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79479A-6288-B089-AB81-1363E054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312774" y="281076"/>
            <a:ext cx="640029" cy="843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0961B-C8EF-2270-C5D7-01C5D069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0" y="3537957"/>
            <a:ext cx="4830791" cy="2984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B65222-AD15-5ECC-AB16-5FC86918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569" y="982021"/>
            <a:ext cx="2310748" cy="236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4CACA7C-88E7-893F-3D8E-C76DABFDA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0" y="971822"/>
            <a:ext cx="4835952" cy="2371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EE5450C-D6E7-990D-712C-50A4FF5F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47" y="973293"/>
            <a:ext cx="2311395" cy="237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C088F68-4A45-9F21-49CF-862CB718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47" y="3530156"/>
            <a:ext cx="4869431" cy="300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8F00C4-3905-DD60-C807-7FE324C5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301" y="6477584"/>
            <a:ext cx="384698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189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5FABE-8353-41CC-0891-7A1DD687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3C46C79-EB28-84C8-4308-DE234EA9D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242ED8F3-B059-AB01-AAB2-44540D6E8889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576C981-CAF8-ABF9-D047-6682C48B9985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900876FF-5510-E34F-2F1B-D224E3F522C4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B7B8D7-3305-7897-D96B-4B390AEEACE4}"/>
              </a:ext>
            </a:extLst>
          </p:cNvPr>
          <p:cNvSpPr txBox="1"/>
          <p:nvPr/>
        </p:nvSpPr>
        <p:spPr>
          <a:xfrm>
            <a:off x="2720509" y="2990425"/>
            <a:ext cx="850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Fortalecendo a Cultura da Empresa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1EC8FE-7869-5FFE-B6FD-96D06893F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038390-B4E8-6649-2EAA-DBFBEF23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2915" y="6492875"/>
            <a:ext cx="429085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162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DD62-6F01-B01E-5587-398608EA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8FEA789-FBC8-E81B-A335-EC0A4F9E3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AF8E564F-0E79-3414-106F-26147098A792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AF47949-6614-3B4A-9893-6C57878BB051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AB6A4AC2-A2DA-45FB-08A7-DA3338148A3C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D51A1A-AF07-685E-A76E-66BC6593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0B6B0DE4-02DB-28A6-D65E-1B2B06BC0EF0}"/>
              </a:ext>
            </a:extLst>
          </p:cNvPr>
          <p:cNvSpPr/>
          <p:nvPr/>
        </p:nvSpPr>
        <p:spPr>
          <a:xfrm>
            <a:off x="4003829" y="239677"/>
            <a:ext cx="4474345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Lema da empresa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8E97C3-FA5E-01B8-461A-AB752A82FD11}"/>
              </a:ext>
            </a:extLst>
          </p:cNvPr>
          <p:cNvSpPr txBox="1"/>
          <p:nvPr/>
        </p:nvSpPr>
        <p:spPr>
          <a:xfrm>
            <a:off x="235528" y="2990425"/>
            <a:ext cx="1163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Juntos somos mais fortes.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B951B90-4F06-F39C-B1AB-020D3769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545" y="6501145"/>
            <a:ext cx="402453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772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962D26-B9E2-4312-BDFD-9BCE8CA33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893AAA62-89C6-EF97-B5EB-63107C16853F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83C45F-D86C-8648-D7D1-FFCFDBEC186A}"/>
              </a:ext>
            </a:extLst>
          </p:cNvPr>
          <p:cNvSpPr txBox="1">
            <a:spLocks/>
          </p:cNvSpPr>
          <p:nvPr/>
        </p:nvSpPr>
        <p:spPr>
          <a:xfrm>
            <a:off x="235528" y="259645"/>
            <a:ext cx="11720944" cy="715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7B204D-4AD5-D405-2055-765E26BCD949}"/>
              </a:ext>
            </a:extLst>
          </p:cNvPr>
          <p:cNvSpPr txBox="1"/>
          <p:nvPr/>
        </p:nvSpPr>
        <p:spPr>
          <a:xfrm>
            <a:off x="1233997" y="2015044"/>
            <a:ext cx="95718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levantamento pelo Sebrae, </a:t>
            </a:r>
            <a:r>
              <a:rPr lang="pt-BR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metade</a:t>
            </a:r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dos </a:t>
            </a:r>
            <a:r>
              <a:rPr lang="pt-BR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restaurantes</a:t>
            </a:r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Brasil </a:t>
            </a:r>
            <a:r>
              <a:rPr lang="pt-BR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fecham</a:t>
            </a:r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antes de completar </a:t>
            </a:r>
            <a:r>
              <a:rPr lang="pt-BR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anos</a:t>
            </a:r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EEDC84-E507-165C-0016-32B1B6136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EBCB97D-D617-B200-5F49-5E61F6DA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4745" y="6489577"/>
            <a:ext cx="283346" cy="362435"/>
          </a:xfrm>
        </p:spPr>
        <p:txBody>
          <a:bodyPr/>
          <a:lstStyle/>
          <a:p>
            <a:fld id="{807ADF63-19A1-462D-8287-E5C6FF322A7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8369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68CF3-028D-1E79-0B16-4CF2686C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1ADD08E-B4DB-84CA-A601-D0007F31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2C52655-E1F6-B523-F475-E9FD15253F1E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9523E39-C84B-AFE3-F425-07F3B2BF44D6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BCC8B83D-AD3C-B8D5-6383-3B61CC2BC899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5A3D3C-F048-4AD4-41D9-4824E126B93F}"/>
              </a:ext>
            </a:extLst>
          </p:cNvPr>
          <p:cNvSpPr txBox="1"/>
          <p:nvPr/>
        </p:nvSpPr>
        <p:spPr>
          <a:xfrm>
            <a:off x="1967875" y="1778579"/>
            <a:ext cx="213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Inovação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13720F-969D-9054-4CA9-709768B2B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71FFA60-139D-CB4C-5146-E8A60A2F5FB2}"/>
              </a:ext>
            </a:extLst>
          </p:cNvPr>
          <p:cNvSpPr txBox="1"/>
          <p:nvPr/>
        </p:nvSpPr>
        <p:spPr>
          <a:xfrm>
            <a:off x="5122550" y="1778579"/>
            <a:ext cx="129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Ética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B85CE9-C4A7-3B0D-B002-C485A0D905EC}"/>
              </a:ext>
            </a:extLst>
          </p:cNvPr>
          <p:cNvSpPr txBox="1"/>
          <p:nvPr/>
        </p:nvSpPr>
        <p:spPr>
          <a:xfrm>
            <a:off x="7436039" y="1778579"/>
            <a:ext cx="285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Compromisso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916FA2A-6223-76CA-E136-1B2CB06C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528" y="2650440"/>
            <a:ext cx="2438400" cy="24384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DAE7F3-7209-7E96-E4B2-4159A29F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151" y="2650439"/>
            <a:ext cx="2438401" cy="243840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103D614-7614-5CBF-AF8D-BC9A7BF60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428" y="2650439"/>
            <a:ext cx="2438401" cy="2438401"/>
          </a:xfrm>
          <a:prstGeom prst="rect">
            <a:avLst/>
          </a:prstGeom>
        </p:spPr>
      </p:pic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8190B09C-BA59-ECA8-10A4-A5EFF8634B18}"/>
              </a:ext>
            </a:extLst>
          </p:cNvPr>
          <p:cNvSpPr/>
          <p:nvPr/>
        </p:nvSpPr>
        <p:spPr>
          <a:xfrm>
            <a:off x="4003829" y="239677"/>
            <a:ext cx="4474345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Pilares da Cultura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E51B95-EFD2-8584-9D85-49F3FC8A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546" y="6486887"/>
            <a:ext cx="40245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55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B6472-A659-1ECF-4F98-64D040AE9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CC08B45-2D04-17B7-DE66-7B1756F7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1634C1F5-F3E0-BF8B-C29E-B84A9895244E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39EFABD-75FF-F3BC-FFAE-FE135F436A01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A05DDFCE-96B1-A74C-C024-7C9B152B1C3B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04F456-5A4F-12BA-C16F-DFB2CCC6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0CDA4DB4-76E4-91C0-131F-DF6950D1885C}"/>
              </a:ext>
            </a:extLst>
          </p:cNvPr>
          <p:cNvSpPr/>
          <p:nvPr/>
        </p:nvSpPr>
        <p:spPr>
          <a:xfrm>
            <a:off x="1287262" y="239677"/>
            <a:ext cx="96322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“qualitativos” da cultura organizacional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321083-2973-FE52-C892-9683C2B23228}"/>
              </a:ext>
            </a:extLst>
          </p:cNvPr>
          <p:cNvSpPr txBox="1"/>
          <p:nvPr/>
        </p:nvSpPr>
        <p:spPr>
          <a:xfrm>
            <a:off x="2196510" y="1534624"/>
            <a:ext cx="817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Inovação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Criar um ambiente de trabalho estimulando os colaboradores a sempre buscarem inovações.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66625B-5434-353D-5FD1-CE0568EC1004}"/>
              </a:ext>
            </a:extLst>
          </p:cNvPr>
          <p:cNvSpPr txBox="1"/>
          <p:nvPr/>
        </p:nvSpPr>
        <p:spPr>
          <a:xfrm>
            <a:off x="2196510" y="3061254"/>
            <a:ext cx="817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Ética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Estimular o comportamento ético dos colaboradores no conjunto de suas atribuições e relações interpessoais no trabalho.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F733D4-9DF0-5BD9-CEEC-04EB1A92E191}"/>
              </a:ext>
            </a:extLst>
          </p:cNvPr>
          <p:cNvSpPr txBox="1"/>
          <p:nvPr/>
        </p:nvSpPr>
        <p:spPr>
          <a:xfrm>
            <a:off x="2196510" y="4587884"/>
            <a:ext cx="817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Compromisso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Desenvolver uma cultura organizacional voltada para o engajamento da equipe com foco em resultado do cliente.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EAB01A2-F9F1-C49D-569C-60C4D6EC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4035" y="6486887"/>
            <a:ext cx="43796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290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B4F64-F466-7031-47A0-55AB7F29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4C279D7-3D45-D577-F695-EC9F04EF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DD3FA29-E3DD-FF67-D4F2-468D3452B4EB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81787BC-7263-40EE-7F72-5222D6842520}"/>
              </a:ext>
            </a:extLst>
          </p:cNvPr>
          <p:cNvSpPr txBox="1">
            <a:spLocks/>
          </p:cNvSpPr>
          <p:nvPr/>
        </p:nvSpPr>
        <p:spPr>
          <a:xfrm>
            <a:off x="161636" y="1455956"/>
            <a:ext cx="11868727" cy="530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978F0688-E97F-5216-B14B-2889C1C6BA75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16E6B6-F795-435D-5792-C0B30618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A03DE79B-1877-A5DD-A17B-6E10A27FAFDD}"/>
              </a:ext>
            </a:extLst>
          </p:cNvPr>
          <p:cNvSpPr/>
          <p:nvPr/>
        </p:nvSpPr>
        <p:spPr>
          <a:xfrm>
            <a:off x="2317068" y="239676"/>
            <a:ext cx="7954393" cy="110972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Estratégias utilizadas para fortalecer os pilares da cultura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5B0237-93B8-F052-F619-E8657F578599}"/>
              </a:ext>
            </a:extLst>
          </p:cNvPr>
          <p:cNvSpPr txBox="1"/>
          <p:nvPr/>
        </p:nvSpPr>
        <p:spPr>
          <a:xfrm>
            <a:off x="2196510" y="1658916"/>
            <a:ext cx="8171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Inovação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Incentivar a criatividade e pensamento crítico, abrindo espaço para novas ideias, promovendo sessões de brainstorming semestrais, e recompensando com prêmios e metas de renovação.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C4E42A3-574C-BD93-2FE7-17975EB926F5}"/>
              </a:ext>
            </a:extLst>
          </p:cNvPr>
          <p:cNvSpPr txBox="1"/>
          <p:nvPr/>
        </p:nvSpPr>
        <p:spPr>
          <a:xfrm>
            <a:off x="2196510" y="3324046"/>
            <a:ext cx="817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Ética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Criar e revisar anualmente um código de ética para orientar práticas internas e externas, consolidando o compromisso com integridade e inovação responsável.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6F48B7-7CE4-37F4-C46C-EDD7BE92BA48}"/>
              </a:ext>
            </a:extLst>
          </p:cNvPr>
          <p:cNvSpPr txBox="1"/>
          <p:nvPr/>
        </p:nvSpPr>
        <p:spPr>
          <a:xfrm>
            <a:off x="2196510" y="4712176"/>
            <a:ext cx="817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Compromisso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Promover feedback quinzenal, feedbacks 360 anuais, reconhecer méritos com recompensas monetárias e folgas pré-definidas.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CA19D3C-1242-7FCC-C859-1421BD00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4035" y="6501145"/>
            <a:ext cx="43796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83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C8BF-4C81-1E2F-286B-2388C3B59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071D17D-FD68-53AB-14AE-FE494BB3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F504C049-24A7-2C71-04D3-8A3C0FA99540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35FB1A9-535F-715F-728E-31EDF99D083F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204BC2C-41BF-D47F-D666-C12B28CA2E9D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494AEA-B6DA-A537-BF9F-73467DFA8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6FC703CC-ECB4-12D6-E1F1-9C840D8806FF}"/>
              </a:ext>
            </a:extLst>
          </p:cNvPr>
          <p:cNvSpPr/>
          <p:nvPr/>
        </p:nvSpPr>
        <p:spPr>
          <a:xfrm>
            <a:off x="4003829" y="239677"/>
            <a:ext cx="4474345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Nossa Fachada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2063649-BCED-AAA2-56C9-E100A7255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92" y="1189607"/>
            <a:ext cx="5220615" cy="522061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65A234-5398-D5A8-E65F-989204EE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6279" y="6501145"/>
            <a:ext cx="455719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6998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A78F5-9EA7-058E-0481-BF490F29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D8D28E2-1329-2832-DE3C-045882D03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7309A86F-AC02-B2B4-8CD3-314C5E5BCE52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F9A4939-5ED8-B269-C4D0-C7DBE36EAD28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F9745868-FD90-33F7-61B2-39642A1E49E4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00BEF0-9BCC-0D93-ACF6-ACF80BE74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16EF07D8-B2E5-8640-94B1-4E4AC1FA4EDC}"/>
              </a:ext>
            </a:extLst>
          </p:cNvPr>
          <p:cNvSpPr/>
          <p:nvPr/>
        </p:nvSpPr>
        <p:spPr>
          <a:xfrm>
            <a:off x="3391271" y="239677"/>
            <a:ext cx="5974671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é nosso escritório?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51780D-644F-767A-CF6E-B9E5E6088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1" y="1438725"/>
            <a:ext cx="5394592" cy="374878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4C8849-0ECF-0946-BD12-BF781290B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37" y="1438725"/>
            <a:ext cx="5319329" cy="374878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5C4C186-DA48-4A27-9957-37E7DCAF87CE}"/>
              </a:ext>
            </a:extLst>
          </p:cNvPr>
          <p:cNvSpPr txBox="1"/>
          <p:nvPr/>
        </p:nvSpPr>
        <p:spPr>
          <a:xfrm>
            <a:off x="466821" y="5204050"/>
            <a:ext cx="539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Térreo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087029-3697-5418-4F62-EDC3A394CDDA}"/>
              </a:ext>
            </a:extLst>
          </p:cNvPr>
          <p:cNvSpPr txBox="1"/>
          <p:nvPr/>
        </p:nvSpPr>
        <p:spPr>
          <a:xfrm>
            <a:off x="6383905" y="5204050"/>
            <a:ext cx="539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1º andar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1AB6DFF-15F2-2610-F13B-38265111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8497" y="6491334"/>
            <a:ext cx="413502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21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2E0A4-5DC3-9D6E-A33A-434AA16A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A510ED2-31C6-2739-76C0-D67FAF69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F16CAEFD-0EC5-4896-B4B3-B7ABF4B98374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4150750-22F2-2AEC-CA30-FE959A40BAB3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436645B-435D-B0CC-0090-D9A12D6B6FAA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9306D74-A277-14E2-6A7C-0B6F5972E7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898917"/>
              </p:ext>
            </p:extLst>
          </p:nvPr>
        </p:nvGraphicFramePr>
        <p:xfrm>
          <a:off x="2020631" y="1006764"/>
          <a:ext cx="9187288" cy="4742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911FA88-691F-3C0A-29EE-9AD12EF88635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Organograma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EB624-476B-7735-0E5B-8EFA44C7C4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7F39A7-E0FB-B575-25DA-7F51334D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4035" y="6486887"/>
            <a:ext cx="43796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76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0459-5676-837A-0FD1-644DB4B4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F42806D-45A7-F7DA-3459-D30308630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0598" b="-11854"/>
          <a:stretch/>
        </p:blipFill>
        <p:spPr>
          <a:xfrm>
            <a:off x="-1" y="-2247899"/>
            <a:ext cx="12192001" cy="12992100"/>
          </a:xfr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1A757CF5-F57E-D502-E6D5-43D5A9089ABC}"/>
              </a:ext>
            </a:extLst>
          </p:cNvPr>
          <p:cNvSpPr/>
          <p:nvPr/>
        </p:nvSpPr>
        <p:spPr>
          <a:xfrm>
            <a:off x="244406" y="251829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835DA2FF-6053-AE3D-A10E-C6B58B25AED5}"/>
              </a:ext>
            </a:extLst>
          </p:cNvPr>
          <p:cNvSpPr/>
          <p:nvPr/>
        </p:nvSpPr>
        <p:spPr>
          <a:xfrm>
            <a:off x="4103738" y="242951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Heróis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71A767-72BC-974A-5B44-4003533C7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B1772C5-6E08-F847-607C-BBCB71A5E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83" y="1447060"/>
            <a:ext cx="4740675" cy="38440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D9B9B2-BC69-80E3-9682-1BE0422E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546" y="6480129"/>
            <a:ext cx="402454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2677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38DFF-6C6A-0C82-CB2E-33CBC6B4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613A742-CE5B-FA8C-B166-BCE4042C4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8DDF6F6C-7879-68AB-BB80-73510E37E0F3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70066F1-55B7-239E-BE76-D34734076F0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5A1631C-AC62-08BC-84AD-5A1264279996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BAD01D-541F-D921-BB7A-888918726352}"/>
              </a:ext>
            </a:extLst>
          </p:cNvPr>
          <p:cNvSpPr txBox="1"/>
          <p:nvPr/>
        </p:nvSpPr>
        <p:spPr>
          <a:xfrm>
            <a:off x="390617" y="1219086"/>
            <a:ext cx="1131903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Lições aprendidas:</a:t>
            </a:r>
          </a:p>
          <a:p>
            <a:pPr algn="just"/>
            <a:endParaRPr lang="pt-BR" sz="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é fundamental: </a:t>
            </a:r>
            <a:r>
              <a:rPr lang="pt-BR" sz="2400" dirty="0">
                <a:solidFill>
                  <a:srgbClr val="002060"/>
                </a:solidFill>
              </a:rPr>
              <a:t>Manter uma comunicação clara e aberta é essencial. Reuniões regulares ajudam a alinhar expectativas, resolver problemas e garantir que todos estejam na mesma página.</a:t>
            </a:r>
          </a:p>
          <a:p>
            <a:pPr algn="just"/>
            <a:endParaRPr lang="pt-BR" sz="800" dirty="0">
              <a:solidFill>
                <a:srgbClr val="002060"/>
              </a:solidFill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Papéis e Responsabilidades: </a:t>
            </a:r>
            <a:r>
              <a:rPr lang="pt-BR" sz="2400" dirty="0">
                <a:solidFill>
                  <a:srgbClr val="002060"/>
                </a:solidFill>
              </a:rPr>
              <a:t>Cada membro do grupo deve ter funções bem definidas, baseadas em suas habilidades e interesses. Isso evita conflitos e garante que todos saibam como contribuir de forma eficaz.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Confiança e Respeito Mútuos: </a:t>
            </a:r>
            <a:r>
              <a:rPr lang="pt-BR" sz="2400" dirty="0">
                <a:solidFill>
                  <a:srgbClr val="002060"/>
                </a:solidFill>
              </a:rPr>
              <a:t>Trabalhar em grupo exige confiança nas decisões e no trabalho dos outros. Respeitar as opiniões e ideias, mesmo quando diferentes, é crucial para um ambiente colaborativo.</a:t>
            </a:r>
            <a:endParaRPr lang="pt-BR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Celebrar Pequenas Conquistas: </a:t>
            </a:r>
            <a:r>
              <a:rPr lang="pt-BR" sz="2400" dirty="0">
                <a:solidFill>
                  <a:srgbClr val="002060"/>
                </a:solidFill>
              </a:rPr>
              <a:t>Reconhecer e celebrar as vitórias, por menores que sejam, mantém a motivação e reforça o senso de equipe.</a:t>
            </a:r>
            <a:endParaRPr lang="pt-BR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just"/>
            <a:endParaRPr lang="pt-BR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36EDD15-4D71-C5C7-56EF-9C3E41F651F0}"/>
              </a:ext>
            </a:extLst>
          </p:cNvPr>
          <p:cNvSpPr/>
          <p:nvPr/>
        </p:nvSpPr>
        <p:spPr>
          <a:xfrm>
            <a:off x="4003829" y="239677"/>
            <a:ext cx="4474345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Finais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9497F9-C979-CE46-FA9B-76B8822F1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2C24E15-F79D-D05F-DC71-6D4E7852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646" y="6491094"/>
            <a:ext cx="475805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2807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A640-BDDD-0AEB-965B-ACD557E4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85F3C9-2C75-E508-5F85-83CC225F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BE0B2CB8-12A3-5DBD-BB0F-298A7A0998F3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D80E7A2-75D7-421C-209C-DE96D5180707}"/>
              </a:ext>
            </a:extLst>
          </p:cNvPr>
          <p:cNvSpPr txBox="1">
            <a:spLocks/>
          </p:cNvSpPr>
          <p:nvPr/>
        </p:nvSpPr>
        <p:spPr>
          <a:xfrm>
            <a:off x="259294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6EC0DD8-0F08-CCDD-88B4-58FA88A76C34}"/>
              </a:ext>
            </a:extLst>
          </p:cNvPr>
          <p:cNvSpPr txBox="1">
            <a:spLocks/>
          </p:cNvSpPr>
          <p:nvPr/>
        </p:nvSpPr>
        <p:spPr>
          <a:xfrm>
            <a:off x="259292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ABRASEL.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Setor de bares e restaurantes fatura mais de R$ 100 bilhões no primeiro trimestre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2023. Associação Brasileira de Bares e Restaurantes.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https://abrasel.com.br/noticias/noticias/setor-fatura-mais-de-100-bilhoes/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21 set. 2024.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</a:rPr>
              <a:t>BUYCO. </a:t>
            </a:r>
            <a:r>
              <a:rPr lang="pt-BR" sz="1800" b="1" dirty="0">
                <a:solidFill>
                  <a:srgbClr val="002060"/>
                </a:solidFill>
              </a:rPr>
              <a:t>Mercado de restaurantes: tendências e desafios</a:t>
            </a:r>
            <a:r>
              <a:rPr lang="pt-BR" sz="1800" dirty="0">
                <a:solidFill>
                  <a:srgbClr val="002060"/>
                </a:solidFill>
              </a:rPr>
              <a:t>. Disponível em: </a:t>
            </a:r>
            <a:r>
              <a:rPr lang="pt-BR" sz="18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https://buyco.com.br/mercado-de-restaurantes/</a:t>
            </a:r>
            <a:r>
              <a:rPr lang="pt-BR" sz="1800" dirty="0">
                <a:solidFill>
                  <a:srgbClr val="002060"/>
                </a:solidFill>
              </a:rPr>
              <a:t>. Acesso em: out. 2024.</a:t>
            </a:r>
            <a:endParaRPr lang="pt-BR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OLIVEIRA, Djalma de Pinho Rebouças de. 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Planejamento Estratégico: conceitos, metodologia e práticas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33. ed. São Paulo: Atlas, 2015.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FORBES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Revolução: consultorias puxam agenda de transformação no mercado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https://forbes.com.br/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-tech/2022/12/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revolucao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-consultorias-puxam-agenda-de-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transformacao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-no-mercado/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12 out. 2024.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PIPEDRIVE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 que é pipeline de vendas? </a:t>
            </a:r>
            <a:r>
              <a:rPr lang="pt-BR" sz="1800" b="1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Pipedrive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Blog, 2024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https://www.pipedrive.com/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/blog/pipeline-de-vendas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12 out. 2024.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MORDOR INTELLIGENCE.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High Performance Data Analytics Market - </a:t>
            </a:r>
            <a:r>
              <a:rPr lang="pt-BR" sz="1800" b="1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Industry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Report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https://www.mordorintelligence.com/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industry-reports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/high-performance-data-analytics-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10 out. 2024.</a:t>
            </a:r>
          </a:p>
          <a:p>
            <a:pPr algn="l"/>
            <a:endParaRPr lang="pt-BR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5025BB72-DFE8-3E94-212A-F97C94DFD88D}"/>
              </a:ext>
            </a:extLst>
          </p:cNvPr>
          <p:cNvSpPr/>
          <p:nvPr/>
        </p:nvSpPr>
        <p:spPr>
          <a:xfrm>
            <a:off x="4625266" y="239677"/>
            <a:ext cx="2831977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932CC-3D0F-93EF-D384-AA14B6AB8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3C383A-4C67-A2C1-01F1-61FE4A57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968" y="6486887"/>
            <a:ext cx="540798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3173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4681-5D70-29E5-C6D0-F216AAB3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AB55876D-1AE7-0E3A-DB10-F820BF26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E5D6E9E7-4516-6054-CEB5-3B3DC12FF620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5681D3E5-A405-4613-A6C5-C7497616136F}"/>
              </a:ext>
            </a:extLst>
          </p:cNvPr>
          <p:cNvSpPr/>
          <p:nvPr/>
        </p:nvSpPr>
        <p:spPr>
          <a:xfrm>
            <a:off x="4103738" y="242951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819F13-07BD-0BCC-F865-C70B7F75B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32DD57-FF20-C140-36B3-3C7B67B81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792" y="2086253"/>
            <a:ext cx="4039340" cy="33823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4828C79-B66F-260A-8651-AF1CDD396035}"/>
              </a:ext>
            </a:extLst>
          </p:cNvPr>
          <p:cNvSpPr txBox="1"/>
          <p:nvPr/>
        </p:nvSpPr>
        <p:spPr>
          <a:xfrm>
            <a:off x="2416475" y="958570"/>
            <a:ext cx="8171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Nosso trabalho ainda continua... Contamos com sua opinião.</a:t>
            </a:r>
            <a:endParaRPr lang="pt-BR" sz="36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7B0250-B225-347F-4654-A5425CB44895}"/>
              </a:ext>
            </a:extLst>
          </p:cNvPr>
          <p:cNvSpPr txBox="1"/>
          <p:nvPr/>
        </p:nvSpPr>
        <p:spPr>
          <a:xfrm>
            <a:off x="235528" y="5576264"/>
            <a:ext cx="1195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7B1FBA-AD72-12D0-1F92-0378DEF4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4034" y="6500321"/>
            <a:ext cx="437965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394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87D6-4976-1407-5103-34F8D932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75EDCF1-1951-2141-FEC7-016FA09E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BE3431BA-59B0-E272-E858-13BA21ABAC44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257055B-B8D3-7E83-87CE-99B54010CDB5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5DE60D-C401-EC80-A5DB-2A4583FF2F68}"/>
              </a:ext>
            </a:extLst>
          </p:cNvPr>
          <p:cNvSpPr txBox="1"/>
          <p:nvPr/>
        </p:nvSpPr>
        <p:spPr>
          <a:xfrm>
            <a:off x="1936183" y="1382753"/>
            <a:ext cx="81718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Precificação inadequada</a:t>
            </a:r>
            <a:r>
              <a:rPr lang="pt-BR" sz="2000" dirty="0">
                <a:solidFill>
                  <a:srgbClr val="002060"/>
                </a:solidFill>
              </a:rPr>
              <a:t>: Sem uma análise clara de custos e margens, muitos estabelecimentos enfrentam dificuldade em precificar adequadamente seus itens, resultando em prejuízo ou perda de competitividade.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Identificação falha de produtos mais rentáveis: </a:t>
            </a:r>
            <a:r>
              <a:rPr lang="pt-BR" sz="2000" dirty="0">
                <a:solidFill>
                  <a:srgbClr val="002060"/>
                </a:solidFill>
              </a:rPr>
              <a:t>Sem compreender o mix de produtos, estabelecimentos podem promover itens menos lucrativos enquanto deixam de explorar ao máximo os itens de maior margem.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ineficiente de estoques: </a:t>
            </a:r>
            <a:r>
              <a:rPr lang="pt-BR" sz="2000" dirty="0">
                <a:solidFill>
                  <a:srgbClr val="002060"/>
                </a:solidFill>
              </a:rPr>
              <a:t>Produtos vencendo ou em falta, impactando diretamente a experiência do cliente e os custos operacionais.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 ineficiente de demanda: </a:t>
            </a:r>
            <a:r>
              <a:rPr lang="pt-BR" sz="2000" dirty="0">
                <a:solidFill>
                  <a:srgbClr val="002060"/>
                </a:solidFill>
              </a:rPr>
              <a:t>A ausência de análises preditivas dificulta o planejamento, gerando desperdício ou falta de produtos em momentos críticos.</a:t>
            </a:r>
          </a:p>
          <a:p>
            <a:pPr algn="just"/>
            <a:endParaRPr lang="pt-BR" dirty="0">
              <a:solidFill>
                <a:srgbClr val="002060"/>
              </a:solidFill>
            </a:endParaRPr>
          </a:p>
          <a:p>
            <a:pPr algn="just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C451101B-614E-422B-4A1E-D9CD5AEBAC2D}"/>
              </a:ext>
            </a:extLst>
          </p:cNvPr>
          <p:cNvSpPr/>
          <p:nvPr/>
        </p:nvSpPr>
        <p:spPr>
          <a:xfrm>
            <a:off x="3595456" y="242951"/>
            <a:ext cx="4998128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Enfrentados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3A846E-CF33-DA2F-5B47-DE67F8AE2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544E0D-5632-45D1-1BBA-12054BA9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8912" y="6475561"/>
            <a:ext cx="318856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4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3D78-C522-F290-7088-894F351D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F313733-A926-EBA2-37A6-726D8E13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D5E7D6C2-4B22-59BF-3988-9FF6BA023186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08CBA4A-018C-D431-2BA0-1A98A6C0794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29DF6A-8043-C0A3-3C5D-D4038FFACEF7}"/>
              </a:ext>
            </a:extLst>
          </p:cNvPr>
          <p:cNvSpPr txBox="1"/>
          <p:nvPr/>
        </p:nvSpPr>
        <p:spPr>
          <a:xfrm>
            <a:off x="1936183" y="1382753"/>
            <a:ext cx="817184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Perdas financeiras: </a:t>
            </a:r>
            <a:r>
              <a:rPr lang="pt-BR" sz="2000" dirty="0">
                <a:solidFill>
                  <a:srgbClr val="002060"/>
                </a:solidFill>
              </a:rPr>
              <a:t>Desperdícios de alimentos e bebidas, promoções ineficazes, e custos operacionais elevados afetam diretamente o lucro.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 do cliente prejudicada: </a:t>
            </a:r>
            <a:r>
              <a:rPr lang="pt-BR" sz="2000" dirty="0">
                <a:solidFill>
                  <a:srgbClr val="002060"/>
                </a:solidFill>
              </a:rPr>
              <a:t>Rupturas de estoque e atendimento inconsistente comprometem a fidelidade do consumidor.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 de expansão: </a:t>
            </a:r>
            <a:r>
              <a:rPr lang="pt-BR" sz="2000" dirty="0">
                <a:solidFill>
                  <a:srgbClr val="002060"/>
                </a:solidFill>
              </a:rPr>
              <a:t>Sem controle e análise, cresce o risco ao tentar abrir novas unidades ou diversificar os serviços.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Pressão competitiva: </a:t>
            </a:r>
            <a:r>
              <a:rPr lang="pt-BR" sz="2000" dirty="0">
                <a:solidFill>
                  <a:srgbClr val="002060"/>
                </a:solidFill>
              </a:rPr>
              <a:t>Negócios que não utilizam dados para tomar decisões ficam em desvantagem frente a concorrentes que adotam práticas baseadas em análises.</a:t>
            </a:r>
          </a:p>
          <a:p>
            <a:pPr algn="just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A3D71E14-577F-1DD9-E33C-32EA71DFE7A8}"/>
              </a:ext>
            </a:extLst>
          </p:cNvPr>
          <p:cNvSpPr/>
          <p:nvPr/>
        </p:nvSpPr>
        <p:spPr>
          <a:xfrm>
            <a:off x="3595456" y="242951"/>
            <a:ext cx="4998128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4AABB6-5A4A-1F19-7B09-00DBBD697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CB6FB4-5A43-84AB-9527-38C3DF80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8912" y="6486887"/>
            <a:ext cx="301101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213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9996-AE9E-F522-83DA-9A6D8858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A28247-0A92-D0FC-40FF-0D400A363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3C9BD754-927C-18E5-00C5-C14D9681B1C4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696FFAA-532B-FA17-C6AA-BC559ED86DB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91F293-13C3-36C5-F1CF-02626376D6C4}"/>
              </a:ext>
            </a:extLst>
          </p:cNvPr>
          <p:cNvSpPr txBox="1"/>
          <p:nvPr/>
        </p:nvSpPr>
        <p:spPr>
          <a:xfrm>
            <a:off x="933006" y="1056278"/>
            <a:ext cx="1030612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Dados Operacionais e de Vendas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Coleta e organização de dados relevantes (estoques, vendas, custos, feedbacks de clientes).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Identificação de padrões de consumo, sazonalidade e produtos mais e menos rentáveis.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Relatórios claros e objetivos com métricas fundamentais, como margem de lucro por produto, ticket médio e desempenho por período.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Otimização de Processos e Estoques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Projeções de demanda com base em dados históricos, reduzindo desperdícios e rupturas de estoque.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Sugestões para negociações estratégicas com fornecedores, ajustando os estoques às necessidades reais.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Modelos de precificação baseados em custo, valor percebido e competitividade.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Estratégias Personalizadas e Treinamento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Recomendação de ações específicas para aumentar a lucratividade (promoções direcionadas, reformulação de cardápio, ajustes em processos).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Treinamento para gestores e equipes na interpretação e aplicação prática dos relatórios.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Acompanhamento contínuo para ajustes e melhorias.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just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3AF742DD-092E-7C92-FA2E-14F338D2503A}"/>
              </a:ext>
            </a:extLst>
          </p:cNvPr>
          <p:cNvSpPr/>
          <p:nvPr/>
        </p:nvSpPr>
        <p:spPr>
          <a:xfrm>
            <a:off x="3595456" y="242951"/>
            <a:ext cx="4998128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67EFD5-B3DE-E515-CAB3-E2F3801A8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B794D6-BE08-6A73-DB58-EC7C3104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357" y="6486887"/>
            <a:ext cx="372122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48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23A498E-67A2-8CA1-4613-4EA4E7CA90F5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6B4177-E63C-4BFD-904A-BFD58B888C75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ED3A65-C34B-C813-3674-CC265D1EE234}"/>
              </a:ext>
            </a:extLst>
          </p:cNvPr>
          <p:cNvSpPr txBox="1"/>
          <p:nvPr/>
        </p:nvSpPr>
        <p:spPr>
          <a:xfrm>
            <a:off x="1677879" y="1446873"/>
            <a:ext cx="94197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Vendas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Precificação Estratégica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de Estoque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Perfil e Comportamento dos Clientes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Relatórios e Dashboards Personalizados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de atendimento online</a:t>
            </a: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1337C4AF-6C7D-2963-EB4A-F404D9E95271}"/>
              </a:ext>
            </a:extLst>
          </p:cNvPr>
          <p:cNvSpPr/>
          <p:nvPr/>
        </p:nvSpPr>
        <p:spPr>
          <a:xfrm>
            <a:off x="3970572" y="242951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Serviços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2AD68C-A314-4921-B21C-D91480BE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074D3-ECD6-4FE6-0479-BD58CF64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0595" y="6486887"/>
            <a:ext cx="318856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76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20FE-3086-0C47-6932-4B525A9C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A2661DF-6875-41C6-CAD6-3397C5BF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014A5C64-81F3-67E6-60C2-AC7BDFE7EDD5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2C3E6B-BB9F-F888-24A9-BB8D2FDBFB0F}"/>
              </a:ext>
            </a:extLst>
          </p:cNvPr>
          <p:cNvSpPr txBox="1"/>
          <p:nvPr/>
        </p:nvSpPr>
        <p:spPr>
          <a:xfrm>
            <a:off x="1936183" y="185326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305B2-6EA3-B984-2215-01211B91E7D4}"/>
              </a:ext>
            </a:extLst>
          </p:cNvPr>
          <p:cNvSpPr txBox="1"/>
          <p:nvPr/>
        </p:nvSpPr>
        <p:spPr>
          <a:xfrm>
            <a:off x="2576330" y="938914"/>
            <a:ext cx="817184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Pequenos e Médios Restaurantes</a:t>
            </a:r>
          </a:p>
          <a:p>
            <a:pPr algn="just"/>
            <a:r>
              <a:rPr lang="pt-BR" kern="100" dirty="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Controle financeiro, análise de vendas e gestão de estoque para reduzir desperdícios para m</a:t>
            </a:r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elhorar margens de lucro e se adaptar a um mercado competitivo.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Bares e Casas Noturnas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Gestão de estoques de bebidas, análise de vendas por faixa horária, e identificação de produtos mais lucrativos para </a:t>
            </a:r>
            <a:r>
              <a:rPr lang="pt-BR" kern="1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umentar as vendas e oferecer promoções estratégicas.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Cafeterias e Confeitarias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sazonalidade, controle de insumos perecíveis, e otimização de promoções e combos para fidelizar clientes e melhorar a rentabilidade.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Estabelecimentos de Delivery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desempenho em plataformas de delivery, tempo médio de entrega, e taxas de cancelamento para </a:t>
            </a: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umentar avaliações positivas e a eficiência logística.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Trucks e Quiosques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Identificação de itens mais lucrativos e gestão de estoque limitada para maximizar as vendas com cardápios enxutos e adaptados ao público.</a:t>
            </a: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Decoração de restaurante pequeno: 5 coisas que não podem ficar de fora ...">
            <a:extLst>
              <a:ext uri="{FF2B5EF4-FFF2-40B4-BE49-F238E27FC236}">
                <a16:creationId xmlns:a16="http://schemas.microsoft.com/office/drawing/2014/main" id="{BBCDF0AD-0142-7244-B62B-5613E944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91989" y="1072518"/>
            <a:ext cx="1166400" cy="854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sas noturnas podem reabrir com alvará de bar ou restaurante">
            <a:extLst>
              <a:ext uri="{FF2B5EF4-FFF2-40B4-BE49-F238E27FC236}">
                <a16:creationId xmlns:a16="http://schemas.microsoft.com/office/drawing/2014/main" id="{866A223D-C354-0FDA-F770-EB94FC7DF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2167757"/>
            <a:ext cx="1166400" cy="854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ke in Stahl Raum und Objektdesign | Bäckerei design, Feinkostladen ...">
            <a:extLst>
              <a:ext uri="{FF2B5EF4-FFF2-40B4-BE49-F238E27FC236}">
                <a16:creationId xmlns:a16="http://schemas.microsoft.com/office/drawing/2014/main" id="{894AE120-8D62-702D-4A4E-1B543483F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3262995"/>
            <a:ext cx="1166400" cy="854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livery: Saiba tudo sobre esse serviço e como adotá-lo">
            <a:extLst>
              <a:ext uri="{FF2B5EF4-FFF2-40B4-BE49-F238E27FC236}">
                <a16:creationId xmlns:a16="http://schemas.microsoft.com/office/drawing/2014/main" id="{548FA17F-53B3-FDCD-2B5E-B99834EFE33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4358233"/>
            <a:ext cx="1166400" cy="85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od Trucks: a gastronomia sobre rodas chega com tudo ao Brasil">
            <a:extLst>
              <a:ext uri="{FF2B5EF4-FFF2-40B4-BE49-F238E27FC236}">
                <a16:creationId xmlns:a16="http://schemas.microsoft.com/office/drawing/2014/main" id="{99F412FC-1B85-9A13-1EB4-FF71F2C9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5452008"/>
            <a:ext cx="1166400" cy="854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A80FE4C9-D46F-A58D-B124-5D360388337F}"/>
              </a:ext>
            </a:extLst>
          </p:cNvPr>
          <p:cNvSpPr/>
          <p:nvPr/>
        </p:nvSpPr>
        <p:spPr>
          <a:xfrm>
            <a:off x="4076211" y="238481"/>
            <a:ext cx="4472609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Público Alvo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4A2D84-EE68-E1F8-4A28-D6D656EF6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492777-32AB-4A28-AC1A-03193081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1907" y="6486887"/>
            <a:ext cx="370093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02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6AF3-76AA-1504-3AC1-5A7435801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F5661DC-8985-B6EE-6E95-738B96B34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84D9A75-FED9-B8A5-E00B-C23E193FBDF6}"/>
              </a:ext>
            </a:extLst>
          </p:cNvPr>
          <p:cNvSpPr/>
          <p:nvPr/>
        </p:nvSpPr>
        <p:spPr>
          <a:xfrm>
            <a:off x="212336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369F68F-3FAA-A9C2-4693-866518F98A50}"/>
              </a:ext>
            </a:extLst>
          </p:cNvPr>
          <p:cNvSpPr txBox="1">
            <a:spLocks/>
          </p:cNvSpPr>
          <p:nvPr/>
        </p:nvSpPr>
        <p:spPr>
          <a:xfrm>
            <a:off x="235528" y="259645"/>
            <a:ext cx="11720944" cy="715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A7694F06-598E-2829-44FF-A51F41DEA5EE}"/>
              </a:ext>
            </a:extLst>
          </p:cNvPr>
          <p:cNvSpPr/>
          <p:nvPr/>
        </p:nvSpPr>
        <p:spPr>
          <a:xfrm>
            <a:off x="3836504" y="239677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de Mercado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6ADC72-0AB9-2E64-7FE2-8B3C35E170DF}"/>
              </a:ext>
            </a:extLst>
          </p:cNvPr>
          <p:cNvSpPr txBox="1"/>
          <p:nvPr/>
        </p:nvSpPr>
        <p:spPr>
          <a:xfrm>
            <a:off x="2252796" y="1176814"/>
            <a:ext cx="51346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+1milhão </a:t>
            </a:r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 quais </a:t>
            </a:r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93,4% 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negócios,                            são micro e 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formais e informais                pequenos negócios</a:t>
            </a:r>
            <a:r>
              <a:rPr lang="pt-BR" sz="2000" dirty="0">
                <a:solidFill>
                  <a:srgbClr val="002060"/>
                </a:solidFill>
              </a:rPr>
              <a:t>	</a:t>
            </a:r>
            <a:r>
              <a:rPr lang="pt-BR" dirty="0">
                <a:solidFill>
                  <a:srgbClr val="002060"/>
                </a:solidFill>
              </a:rPr>
              <a:t>	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2AB38EA-C594-3F7E-BEA7-F6A1E5BEE3FE}"/>
              </a:ext>
            </a:extLst>
          </p:cNvPr>
          <p:cNvCxnSpPr>
            <a:cxnSpLocks/>
          </p:cNvCxnSpPr>
          <p:nvPr/>
        </p:nvCxnSpPr>
        <p:spPr>
          <a:xfrm>
            <a:off x="4373221" y="1838667"/>
            <a:ext cx="727107" cy="0"/>
          </a:xfrm>
          <a:prstGeom prst="straightConnector1">
            <a:avLst/>
          </a:prstGeom>
          <a:ln w="50800">
            <a:solidFill>
              <a:srgbClr val="27A4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57F8B0-47C6-FBAD-3428-C2FB6576B08D}"/>
              </a:ext>
            </a:extLst>
          </p:cNvPr>
          <p:cNvSpPr txBox="1"/>
          <p:nvPr/>
        </p:nvSpPr>
        <p:spPr>
          <a:xfrm>
            <a:off x="2252796" y="2854915"/>
            <a:ext cx="220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R$ 170 bi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o valor 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movimentado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ano</a:t>
            </a:r>
          </a:p>
        </p:txBody>
      </p:sp>
      <p:sp>
        <p:nvSpPr>
          <p:cNvPr id="15" name="CaixaDeTexto 14">
            <a:hlinkClick r:id="rId4"/>
            <a:extLst>
              <a:ext uri="{FF2B5EF4-FFF2-40B4-BE49-F238E27FC236}">
                <a16:creationId xmlns:a16="http://schemas.microsoft.com/office/drawing/2014/main" id="{4920A16E-9E8F-72B6-405C-33F7576E25A9}"/>
              </a:ext>
            </a:extLst>
          </p:cNvPr>
          <p:cNvSpPr txBox="1"/>
          <p:nvPr/>
        </p:nvSpPr>
        <p:spPr>
          <a:xfrm>
            <a:off x="314036" y="6423229"/>
            <a:ext cx="1097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2060"/>
                </a:solidFill>
              </a:rPr>
              <a:t>fonte: https://buyco.com.br/mercado-de-restaurantes/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4E1FF4-0988-E0AB-C1A6-6373340A6BBB}"/>
              </a:ext>
            </a:extLst>
          </p:cNvPr>
          <p:cNvSpPr txBox="1"/>
          <p:nvPr/>
        </p:nvSpPr>
        <p:spPr>
          <a:xfrm>
            <a:off x="5178212" y="2932293"/>
            <a:ext cx="2209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12%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a expansão anual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3415A7-D897-A075-D2F9-0289BDB867B0}"/>
              </a:ext>
            </a:extLst>
          </p:cNvPr>
          <p:cNvSpPr txBox="1"/>
          <p:nvPr/>
        </p:nvSpPr>
        <p:spPr>
          <a:xfrm>
            <a:off x="7615355" y="2883194"/>
            <a:ext cx="220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450 mil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o número de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novos empregos 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gerados por ano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31B6625-5DF8-AA2A-ED11-5BE929CE1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30" y="1559718"/>
            <a:ext cx="844698" cy="84469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DD9D432-2476-9B04-4ACA-242DD26D2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33" y="3149120"/>
            <a:ext cx="844698" cy="84469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D06E540-35C9-43D2-5629-E412DDD9E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06" y="4981268"/>
            <a:ext cx="844698" cy="844698"/>
          </a:xfrm>
          <a:prstGeom prst="rect">
            <a:avLst/>
          </a:prstGeom>
        </p:spPr>
      </p:pic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04350667-63BE-7856-15C6-547F89F3E1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188135"/>
              </p:ext>
            </p:extLst>
          </p:nvPr>
        </p:nvGraphicFramePr>
        <p:xfrm>
          <a:off x="1879167" y="4497855"/>
          <a:ext cx="2183193" cy="175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98D20A-95DB-2BE4-50C1-2388DED25D56}"/>
              </a:ext>
            </a:extLst>
          </p:cNvPr>
          <p:cNvSpPr txBox="1"/>
          <p:nvPr/>
        </p:nvSpPr>
        <p:spPr>
          <a:xfrm>
            <a:off x="3357398" y="4829865"/>
            <a:ext cx="33425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do PIB nacional é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gerado pelo mercado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de alimentos</a:t>
            </a:r>
            <a:r>
              <a:rPr lang="pt-BR" dirty="0">
                <a:solidFill>
                  <a:srgbClr val="002060"/>
                </a:solidFill>
              </a:rPr>
              <a:t>			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278DE450-8B80-16B1-E7FB-A97500D05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98" y="1502097"/>
            <a:ext cx="557385" cy="55738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E075E99-EB50-4C78-23A7-6AD10742C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141" y="1507732"/>
            <a:ext cx="558000" cy="54483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E720E87-5A0A-C30F-A19E-D9B14C856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77" y="1501175"/>
            <a:ext cx="558000" cy="55800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78D6A61D-0CB2-CCF5-C770-76D6330D1870}"/>
              </a:ext>
            </a:extLst>
          </p:cNvPr>
          <p:cNvSpPr txBox="1"/>
          <p:nvPr/>
        </p:nvSpPr>
        <p:spPr>
          <a:xfrm>
            <a:off x="8146680" y="1307274"/>
            <a:ext cx="167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brasileiros se alimentam fora de casa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B9998DEF-F3C8-FE18-5C3D-5B2698168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17" y="1559718"/>
            <a:ext cx="844698" cy="84469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39403C3-8BF8-B87B-8B0E-4609A65B7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920" y="3149120"/>
            <a:ext cx="844698" cy="84469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367F0A88-F3B1-593F-3C94-81B8695F5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93" y="4981268"/>
            <a:ext cx="844698" cy="844698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F44B30C3-195A-96BF-4732-477FD9787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9580"/>
            <a:ext cx="603989" cy="603989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7C525412-41C8-9335-D1E2-95BE3211B786}"/>
              </a:ext>
            </a:extLst>
          </p:cNvPr>
          <p:cNvSpPr txBox="1"/>
          <p:nvPr/>
        </p:nvSpPr>
        <p:spPr>
          <a:xfrm>
            <a:off x="7683722" y="4859766"/>
            <a:ext cx="220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60%</a:t>
            </a:r>
          </a:p>
          <a:p>
            <a:r>
              <a:rPr lang="pt-BR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Concentram-se na região sudeste do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B4D6FE-1AF7-D4C6-1B97-43436230D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7563C03-D0F0-231D-99E8-16363546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8488" y="6490425"/>
            <a:ext cx="345489" cy="365125"/>
          </a:xfrm>
        </p:spPr>
        <p:txBody>
          <a:bodyPr/>
          <a:lstStyle/>
          <a:p>
            <a:fld id="{807ADF63-19A1-462D-8287-E5C6FF322A7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783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4203</Words>
  <Application>Microsoft Office PowerPoint</Application>
  <PresentationFormat>Widescreen</PresentationFormat>
  <Paragraphs>735</Paragraphs>
  <Slides>39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9" baseType="lpstr">
      <vt:lpstr>Aptos</vt:lpstr>
      <vt:lpstr>Arial</vt:lpstr>
      <vt:lpstr>Bahnschrift Light Condensed</vt:lpstr>
      <vt:lpstr>Barlow</vt:lpstr>
      <vt:lpstr>Calibri</vt:lpstr>
      <vt:lpstr>Calibri (Corpo)</vt:lpstr>
      <vt:lpstr>Calibri Light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Alunos</dc:creator>
  <cp:lastModifiedBy>SAMUEL WILLIAM PAES</cp:lastModifiedBy>
  <cp:revision>312</cp:revision>
  <dcterms:created xsi:type="dcterms:W3CDTF">2024-10-18T22:53:42Z</dcterms:created>
  <dcterms:modified xsi:type="dcterms:W3CDTF">2024-11-25T18:17:00Z</dcterms:modified>
</cp:coreProperties>
</file>